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267" r:id="rId5"/>
    <p:sldId id="280" r:id="rId6"/>
    <p:sldId id="259" r:id="rId7"/>
    <p:sldId id="268" r:id="rId8"/>
    <p:sldId id="269" r:id="rId9"/>
    <p:sldId id="270" r:id="rId10"/>
    <p:sldId id="271" r:id="rId11"/>
    <p:sldId id="272" r:id="rId12"/>
    <p:sldId id="274" r:id="rId13"/>
    <p:sldId id="275" r:id="rId14"/>
    <p:sldId id="276" r:id="rId15"/>
    <p:sldId id="277" r:id="rId16"/>
    <p:sldId id="279" r:id="rId17"/>
    <p:sldId id="260" r:id="rId18"/>
    <p:sldId id="262" r:id="rId19"/>
    <p:sldId id="263" r:id="rId20"/>
    <p:sldId id="265" r:id="rId21"/>
    <p:sldId id="264" r:id="rId22"/>
    <p:sldId id="266"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7159" autoAdjust="0"/>
  </p:normalViewPr>
  <p:slideViewPr>
    <p:cSldViewPr snapToGrid="0">
      <p:cViewPr>
        <p:scale>
          <a:sx n="80" d="100"/>
          <a:sy n="80" d="100"/>
        </p:scale>
        <p:origin x="-336" y="-3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blad1.xlsx"/><Relationship Id="rId2" Type="http://schemas.microsoft.com/office/2011/relationships/chartStyle" Target="style1.xml"/><Relationship Id="rId3"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l-NL" dirty="0"/>
              <a:t>% matig en (zeer) ernstig eenzaam</a:t>
            </a:r>
            <a:r>
              <a:rPr lang="nl-NL" baseline="0" dirty="0"/>
              <a:t> (</a:t>
            </a:r>
            <a:r>
              <a:rPr lang="nl-NL" dirty="0"/>
              <a:t>65+)</a:t>
            </a:r>
          </a:p>
        </c:rich>
      </c:tx>
      <c:layout>
        <c:manualLayout>
          <c:xMode val="edge"/>
          <c:yMode val="edge"/>
          <c:x val="0.246670316293778"/>
          <c:y val="0.0404976211633553"/>
        </c:manualLayout>
      </c:layout>
      <c:overlay val="0"/>
      <c:spPr>
        <a:noFill/>
        <a:ln>
          <a:noFill/>
        </a:ln>
        <a:effectLst/>
      </c:spPr>
    </c:title>
    <c:autoTitleDeleted val="0"/>
    <c:plotArea>
      <c:layout>
        <c:manualLayout>
          <c:layoutTarget val="inner"/>
          <c:xMode val="edge"/>
          <c:yMode val="edge"/>
          <c:x val="0.0734651092235833"/>
          <c:y val="0.163529394257629"/>
          <c:w val="0.910283735629884"/>
          <c:h val="0.657637787575627"/>
        </c:manualLayout>
      </c:layout>
      <c:barChart>
        <c:barDir val="col"/>
        <c:grouping val="stacked"/>
        <c:varyColors val="0"/>
        <c:ser>
          <c:idx val="0"/>
          <c:order val="0"/>
          <c:tx>
            <c:strRef>
              <c:f>Blad1!$B$1</c:f>
              <c:strCache>
                <c:ptCount val="1"/>
                <c:pt idx="0">
                  <c:v>Matig eenzaam</c:v>
                </c:pt>
              </c:strCache>
            </c:strRef>
          </c:tx>
          <c:spPr>
            <a:solidFill>
              <a:schemeClr val="accent1"/>
            </a:solidFill>
            <a:ln>
              <a:noFill/>
            </a:ln>
            <a:effectLst/>
          </c:spPr>
          <c:invertIfNegative val="0"/>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A-E013-407F-8245-246B549C7107}"/>
              </c:ext>
            </c:extLst>
          </c:dPt>
          <c:dPt>
            <c:idx val="3"/>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B-E013-407F-8245-246B549C7107}"/>
              </c:ext>
            </c:extLst>
          </c:dPt>
          <c:dPt>
            <c:idx val="4"/>
            <c:invertIfNegative val="0"/>
            <c:bubble3D val="0"/>
            <c:spPr>
              <a:solidFill>
                <a:srgbClr val="3D8EEF"/>
              </a:solidFill>
              <a:ln>
                <a:noFill/>
              </a:ln>
              <a:effectLst/>
            </c:spPr>
            <c:extLst xmlns:c16r2="http://schemas.microsoft.com/office/drawing/2015/06/chart">
              <c:ext xmlns:c16="http://schemas.microsoft.com/office/drawing/2014/chart" uri="{C3380CC4-5D6E-409C-BE32-E72D297353CC}">
                <c16:uniqueId val="{0000000D-E013-407F-8245-246B549C7107}"/>
              </c:ext>
            </c:extLst>
          </c:dPt>
          <c:dPt>
            <c:idx val="5"/>
            <c:invertIfNegative val="0"/>
            <c:bubble3D val="0"/>
            <c:spPr>
              <a:solidFill>
                <a:srgbClr val="3D8EEF"/>
              </a:solidFill>
              <a:ln>
                <a:noFill/>
              </a:ln>
              <a:effectLst/>
            </c:spPr>
            <c:extLst xmlns:c16r2="http://schemas.microsoft.com/office/drawing/2015/06/chart">
              <c:ext xmlns:c16="http://schemas.microsoft.com/office/drawing/2014/chart" uri="{C3380CC4-5D6E-409C-BE32-E72D297353CC}">
                <c16:uniqueId val="{0000000E-E013-407F-8245-246B549C7107}"/>
              </c:ext>
            </c:extLst>
          </c:dPt>
          <c:dLbls>
            <c:delete val="1"/>
          </c:dLbls>
          <c:cat>
            <c:strRef>
              <c:f>Blad1!$A$2:$A$7</c:f>
              <c:strCache>
                <c:ptCount val="6"/>
                <c:pt idx="0">
                  <c:v>Den Helder 2012</c:v>
                </c:pt>
                <c:pt idx="1">
                  <c:v>Den Helder 2016</c:v>
                </c:pt>
                <c:pt idx="2">
                  <c:v>Noord-Holland Noord 2012</c:v>
                </c:pt>
                <c:pt idx="3">
                  <c:v>Noord-Holland Noord 2016</c:v>
                </c:pt>
                <c:pt idx="4">
                  <c:v>Nederland 2012</c:v>
                </c:pt>
                <c:pt idx="5">
                  <c:v>Nederland 2016</c:v>
                </c:pt>
              </c:strCache>
            </c:strRef>
          </c:cat>
          <c:val>
            <c:numRef>
              <c:f>Blad1!$B$2:$B$7</c:f>
              <c:numCache>
                <c:formatCode>General</c:formatCode>
                <c:ptCount val="6"/>
                <c:pt idx="0">
                  <c:v>39.0</c:v>
                </c:pt>
                <c:pt idx="1">
                  <c:v>40.4</c:v>
                </c:pt>
                <c:pt idx="2">
                  <c:v>36.7</c:v>
                </c:pt>
                <c:pt idx="3">
                  <c:v>37.7</c:v>
                </c:pt>
                <c:pt idx="4">
                  <c:v>36.5</c:v>
                </c:pt>
                <c:pt idx="5">
                  <c:v>38.6</c:v>
                </c:pt>
              </c:numCache>
            </c:numRef>
          </c:val>
          <c:extLst xmlns:c16r2="http://schemas.microsoft.com/office/drawing/2015/06/chart">
            <c:ext xmlns:c16="http://schemas.microsoft.com/office/drawing/2014/chart" uri="{C3380CC4-5D6E-409C-BE32-E72D297353CC}">
              <c16:uniqueId val="{00000000-E013-407F-8245-246B549C7107}"/>
            </c:ext>
          </c:extLst>
        </c:ser>
        <c:ser>
          <c:idx val="1"/>
          <c:order val="1"/>
          <c:tx>
            <c:strRef>
              <c:f>Blad1!$C$1</c:f>
              <c:strCache>
                <c:ptCount val="1"/>
                <c:pt idx="0">
                  <c:v>(Zeer) ernstig eenzaam</c:v>
                </c:pt>
              </c:strCache>
            </c:strRef>
          </c:tx>
          <c:spPr>
            <a:solidFill>
              <a:schemeClr val="accent2"/>
            </a:solidFill>
            <a:ln>
              <a:noFill/>
            </a:ln>
            <a:effectLst/>
          </c:spPr>
          <c:invertIfNegative val="0"/>
          <c:dPt>
            <c:idx val="2"/>
            <c:invertIfNegative val="0"/>
            <c:bubble3D val="0"/>
            <c:spPr>
              <a:solidFill>
                <a:schemeClr val="accent3">
                  <a:lumMod val="40000"/>
                  <a:lumOff val="60000"/>
                </a:schemeClr>
              </a:solidFill>
              <a:ln>
                <a:noFill/>
              </a:ln>
              <a:effectLst/>
            </c:spPr>
            <c:extLst xmlns:c16r2="http://schemas.microsoft.com/office/drawing/2015/06/chart">
              <c:ext xmlns:c16="http://schemas.microsoft.com/office/drawing/2014/chart" uri="{C3380CC4-5D6E-409C-BE32-E72D297353CC}">
                <c16:uniqueId val="{00000003-E013-407F-8245-246B549C7107}"/>
              </c:ext>
            </c:extLst>
          </c:dPt>
          <c:dPt>
            <c:idx val="3"/>
            <c:invertIfNegative val="0"/>
            <c:bubble3D val="0"/>
            <c:spPr>
              <a:solidFill>
                <a:schemeClr val="accent3">
                  <a:lumMod val="40000"/>
                  <a:lumOff val="60000"/>
                </a:schemeClr>
              </a:solidFill>
              <a:ln>
                <a:noFill/>
              </a:ln>
              <a:effectLst/>
            </c:spPr>
            <c:extLst xmlns:c16r2="http://schemas.microsoft.com/office/drawing/2015/06/chart">
              <c:ext xmlns:c16="http://schemas.microsoft.com/office/drawing/2014/chart" uri="{C3380CC4-5D6E-409C-BE32-E72D297353CC}">
                <c16:uniqueId val="{0000000C-E013-407F-8245-246B549C7107}"/>
              </c:ext>
            </c:extLst>
          </c:dPt>
          <c:dPt>
            <c:idx val="4"/>
            <c:invertIfNegative val="0"/>
            <c:bubble3D val="0"/>
            <c:spPr>
              <a:solidFill>
                <a:schemeClr val="tx2">
                  <a:lumMod val="40000"/>
                  <a:lumOff val="60000"/>
                </a:schemeClr>
              </a:solidFill>
              <a:ln>
                <a:noFill/>
              </a:ln>
              <a:effectLst/>
            </c:spPr>
            <c:extLst xmlns:c16r2="http://schemas.microsoft.com/office/drawing/2015/06/chart">
              <c:ext xmlns:c16="http://schemas.microsoft.com/office/drawing/2014/chart" uri="{C3380CC4-5D6E-409C-BE32-E72D297353CC}">
                <c16:uniqueId val="{0000000F-E013-407F-8245-246B549C7107}"/>
              </c:ext>
            </c:extLst>
          </c:dPt>
          <c:dPt>
            <c:idx val="5"/>
            <c:invertIfNegative val="0"/>
            <c:bubble3D val="0"/>
            <c:spPr>
              <a:solidFill>
                <a:schemeClr val="tx2">
                  <a:lumMod val="40000"/>
                  <a:lumOff val="60000"/>
                </a:schemeClr>
              </a:solidFill>
              <a:ln>
                <a:noFill/>
              </a:ln>
              <a:effectLst/>
            </c:spPr>
            <c:extLst xmlns:c16r2="http://schemas.microsoft.com/office/drawing/2015/06/chart">
              <c:ext xmlns:c16="http://schemas.microsoft.com/office/drawing/2014/chart" uri="{C3380CC4-5D6E-409C-BE32-E72D297353CC}">
                <c16:uniqueId val="{00000010-E013-407F-8245-246B549C7107}"/>
              </c:ext>
            </c:extLst>
          </c:dPt>
          <c:dLbls>
            <c:delete val="1"/>
          </c:dLbls>
          <c:cat>
            <c:strRef>
              <c:f>Blad1!$A$2:$A$7</c:f>
              <c:strCache>
                <c:ptCount val="6"/>
                <c:pt idx="0">
                  <c:v>Den Helder 2012</c:v>
                </c:pt>
                <c:pt idx="1">
                  <c:v>Den Helder 2016</c:v>
                </c:pt>
                <c:pt idx="2">
                  <c:v>Noord-Holland Noord 2012</c:v>
                </c:pt>
                <c:pt idx="3">
                  <c:v>Noord-Holland Noord 2016</c:v>
                </c:pt>
                <c:pt idx="4">
                  <c:v>Nederland 2012</c:v>
                </c:pt>
                <c:pt idx="5">
                  <c:v>Nederland 2016</c:v>
                </c:pt>
              </c:strCache>
            </c:strRef>
          </c:cat>
          <c:val>
            <c:numRef>
              <c:f>Blad1!$C$2:$C$7</c:f>
              <c:numCache>
                <c:formatCode>General</c:formatCode>
                <c:ptCount val="6"/>
                <c:pt idx="0">
                  <c:v>7.4</c:v>
                </c:pt>
                <c:pt idx="1">
                  <c:v>9.200000000000001</c:v>
                </c:pt>
                <c:pt idx="2">
                  <c:v>6.7</c:v>
                </c:pt>
                <c:pt idx="3">
                  <c:v>9.0</c:v>
                </c:pt>
                <c:pt idx="4">
                  <c:v>8.700000000000001</c:v>
                </c:pt>
                <c:pt idx="5">
                  <c:v>9.5</c:v>
                </c:pt>
              </c:numCache>
            </c:numRef>
          </c:val>
          <c:extLst xmlns:c16r2="http://schemas.microsoft.com/office/drawing/2015/06/chart">
            <c:ext xmlns:c16="http://schemas.microsoft.com/office/drawing/2014/chart" uri="{C3380CC4-5D6E-409C-BE32-E72D297353CC}">
              <c16:uniqueId val="{00000001-E013-407F-8245-246B549C7107}"/>
            </c:ext>
          </c:extLst>
        </c:ser>
        <c:ser>
          <c:idx val="2"/>
          <c:order val="2"/>
          <c:tx>
            <c:strRef>
              <c:f>Blad1!$D$1</c:f>
              <c:strCache>
                <c:ptCount val="1"/>
                <c:pt idx="0">
                  <c:v>.</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NL"/>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Blad1!$A$2:$A$7</c:f>
              <c:strCache>
                <c:ptCount val="6"/>
                <c:pt idx="0">
                  <c:v>Den Helder 2012</c:v>
                </c:pt>
                <c:pt idx="1">
                  <c:v>Den Helder 2016</c:v>
                </c:pt>
                <c:pt idx="2">
                  <c:v>Noord-Holland Noord 2012</c:v>
                </c:pt>
                <c:pt idx="3">
                  <c:v>Noord-Holland Noord 2016</c:v>
                </c:pt>
                <c:pt idx="4">
                  <c:v>Nederland 2012</c:v>
                </c:pt>
                <c:pt idx="5">
                  <c:v>Nederland 2016</c:v>
                </c:pt>
              </c:strCache>
            </c:strRef>
          </c:cat>
          <c:val>
            <c:numRef>
              <c:f>Blad1!$D$2:$D$7</c:f>
              <c:numCache>
                <c:formatCode>General</c:formatCode>
                <c:ptCount val="6"/>
                <c:pt idx="0">
                  <c:v>46.4</c:v>
                </c:pt>
                <c:pt idx="1">
                  <c:v>49.60000000000001</c:v>
                </c:pt>
                <c:pt idx="2">
                  <c:v>43.40000000000001</c:v>
                </c:pt>
                <c:pt idx="3">
                  <c:v>46.7</c:v>
                </c:pt>
                <c:pt idx="4">
                  <c:v>45.2</c:v>
                </c:pt>
                <c:pt idx="5">
                  <c:v>48.1</c:v>
                </c:pt>
              </c:numCache>
            </c:numRef>
          </c:val>
          <c:extLst xmlns:c16r2="http://schemas.microsoft.com/office/drawing/2015/06/chart">
            <c:ext xmlns:c16="http://schemas.microsoft.com/office/drawing/2014/chart" uri="{C3380CC4-5D6E-409C-BE32-E72D297353CC}">
              <c16:uniqueId val="{00000002-E013-407F-8245-246B549C7107}"/>
            </c:ext>
          </c:extLst>
        </c:ser>
        <c:dLbls>
          <c:dLblPos val="inEnd"/>
          <c:showLegendKey val="0"/>
          <c:showVal val="1"/>
          <c:showCatName val="0"/>
          <c:showSerName val="0"/>
          <c:showPercent val="0"/>
          <c:showBubbleSize val="0"/>
        </c:dLbls>
        <c:gapWidth val="150"/>
        <c:overlap val="100"/>
        <c:axId val="-2115336200"/>
        <c:axId val="-2118584296"/>
      </c:barChart>
      <c:catAx>
        <c:axId val="-2115336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2118584296"/>
        <c:crosses val="autoZero"/>
        <c:auto val="1"/>
        <c:lblAlgn val="ctr"/>
        <c:lblOffset val="100"/>
        <c:noMultiLvlLbl val="0"/>
      </c:catAx>
      <c:valAx>
        <c:axId val="-2118584296"/>
        <c:scaling>
          <c:orientation val="minMax"/>
          <c:max val="6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330" b="0" i="0" u="none" strike="noStrike" kern="1200" baseline="0">
                    <a:solidFill>
                      <a:schemeClr val="tx1">
                        <a:lumMod val="65000"/>
                        <a:lumOff val="35000"/>
                      </a:schemeClr>
                    </a:solidFill>
                    <a:latin typeface="+mn-lt"/>
                    <a:ea typeface="+mn-ea"/>
                    <a:cs typeface="+mn-cs"/>
                  </a:defRPr>
                </a:pPr>
                <a:r>
                  <a:rPr lang="nl-NL" dirty="0"/>
                  <a:t>%</a:t>
                </a:r>
              </a:p>
            </c:rich>
          </c:tx>
          <c:layout/>
          <c:overlay val="0"/>
          <c:spPr>
            <a:noFill/>
            <a:ln>
              <a:noFill/>
            </a:ln>
            <a:effectLst/>
          </c:spPr>
        </c:title>
        <c:numFmt formatCode="#,##0_);\(#,##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2115336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280CFE-5804-4E70-BB0C-AE97163016E6}" type="doc">
      <dgm:prSet loTypeId="urn:microsoft.com/office/officeart/2005/8/layout/equation2" loCatId="relationship" qsTypeId="urn:microsoft.com/office/officeart/2005/8/quickstyle/simple1" qsCatId="simple" csTypeId="urn:microsoft.com/office/officeart/2005/8/colors/colorful3" csCatId="colorful" phldr="1"/>
      <dgm:spPr/>
    </dgm:pt>
    <dgm:pt modelId="{FA360AFA-913D-4D0E-8A79-35A2B36515C4}">
      <dgm:prSet phldrT="[Tekst]" custT="1"/>
      <dgm:spPr/>
      <dgm:t>
        <a:bodyPr/>
        <a:lstStyle/>
        <a:p>
          <a:r>
            <a:rPr lang="nl-NL" sz="1400" b="1" dirty="0"/>
            <a:t>Gezondheidsmonitor</a:t>
          </a:r>
        </a:p>
        <a:p>
          <a:r>
            <a:rPr lang="nl-NL" sz="1400" b="1" dirty="0"/>
            <a:t>NHN</a:t>
          </a:r>
        </a:p>
      </dgm:t>
    </dgm:pt>
    <dgm:pt modelId="{CA483AD6-E2A4-4732-9A08-CB81BC3D85CA}" type="parTrans" cxnId="{517F70E9-29B9-4A25-AEE9-927FC75C54C7}">
      <dgm:prSet/>
      <dgm:spPr/>
      <dgm:t>
        <a:bodyPr/>
        <a:lstStyle/>
        <a:p>
          <a:endParaRPr lang="nl-NL"/>
        </a:p>
      </dgm:t>
    </dgm:pt>
    <dgm:pt modelId="{4616C28A-D729-4B9D-954D-F4F61CB567B2}" type="sibTrans" cxnId="{517F70E9-29B9-4A25-AEE9-927FC75C54C7}">
      <dgm:prSet/>
      <dgm:spPr/>
      <dgm:t>
        <a:bodyPr/>
        <a:lstStyle/>
        <a:p>
          <a:endParaRPr lang="nl-NL"/>
        </a:p>
      </dgm:t>
    </dgm:pt>
    <dgm:pt modelId="{83CDF247-3F30-4243-9C15-211FFB872DEE}">
      <dgm:prSet phldrT="[Tekst]"/>
      <dgm:spPr/>
      <dgm:t>
        <a:bodyPr/>
        <a:lstStyle/>
        <a:p>
          <a:r>
            <a:rPr lang="nl-NL" dirty="0"/>
            <a:t>Interviews</a:t>
          </a:r>
        </a:p>
        <a:p>
          <a:r>
            <a:rPr lang="nl-NL" dirty="0"/>
            <a:t>Den Helder</a:t>
          </a:r>
        </a:p>
      </dgm:t>
    </dgm:pt>
    <dgm:pt modelId="{20F432AC-0660-4057-9E46-BAAF8AA818C0}" type="parTrans" cxnId="{F9D8601A-520C-4505-B950-4FF2E9C1BC95}">
      <dgm:prSet/>
      <dgm:spPr/>
      <dgm:t>
        <a:bodyPr/>
        <a:lstStyle/>
        <a:p>
          <a:endParaRPr lang="nl-NL"/>
        </a:p>
      </dgm:t>
    </dgm:pt>
    <dgm:pt modelId="{38923FC5-8459-4A86-A352-C23A5EA46D72}" type="sibTrans" cxnId="{F9D8601A-520C-4505-B950-4FF2E9C1BC95}">
      <dgm:prSet/>
      <dgm:spPr/>
      <dgm:t>
        <a:bodyPr/>
        <a:lstStyle/>
        <a:p>
          <a:endParaRPr lang="nl-NL"/>
        </a:p>
      </dgm:t>
    </dgm:pt>
    <dgm:pt modelId="{DBE95207-1BB3-4043-8995-6D6239851245}">
      <dgm:prSet phldrT="[Tekst]"/>
      <dgm:spPr/>
      <dgm:t>
        <a:bodyPr/>
        <a:lstStyle/>
        <a:p>
          <a:r>
            <a:rPr lang="nl-NL" dirty="0"/>
            <a:t>Resultaten </a:t>
          </a:r>
        </a:p>
      </dgm:t>
    </dgm:pt>
    <dgm:pt modelId="{E0A222A7-8F7C-4DE4-9B36-52E08FB9655D}" type="parTrans" cxnId="{6B414A29-44DE-4D38-9F47-A9CD88DD4768}">
      <dgm:prSet/>
      <dgm:spPr/>
      <dgm:t>
        <a:bodyPr/>
        <a:lstStyle/>
        <a:p>
          <a:endParaRPr lang="nl-NL"/>
        </a:p>
      </dgm:t>
    </dgm:pt>
    <dgm:pt modelId="{86B22B77-1D39-4416-BECC-91D355F91DD4}" type="sibTrans" cxnId="{6B414A29-44DE-4D38-9F47-A9CD88DD4768}">
      <dgm:prSet/>
      <dgm:spPr/>
      <dgm:t>
        <a:bodyPr/>
        <a:lstStyle/>
        <a:p>
          <a:endParaRPr lang="nl-NL"/>
        </a:p>
      </dgm:t>
    </dgm:pt>
    <dgm:pt modelId="{D1B17935-AC4C-4791-8CCF-4344F4B9C99F}" type="pres">
      <dgm:prSet presAssocID="{ED280CFE-5804-4E70-BB0C-AE97163016E6}" presName="Name0" presStyleCnt="0">
        <dgm:presLayoutVars>
          <dgm:dir/>
          <dgm:resizeHandles val="exact"/>
        </dgm:presLayoutVars>
      </dgm:prSet>
      <dgm:spPr/>
    </dgm:pt>
    <dgm:pt modelId="{8EAA85DB-4F57-4AA9-84E6-A4085BA3D3CD}" type="pres">
      <dgm:prSet presAssocID="{ED280CFE-5804-4E70-BB0C-AE97163016E6}" presName="vNodes" presStyleCnt="0"/>
      <dgm:spPr/>
    </dgm:pt>
    <dgm:pt modelId="{8671F1B5-B292-41DF-AD13-3F7C0EEA4134}" type="pres">
      <dgm:prSet presAssocID="{FA360AFA-913D-4D0E-8A79-35A2B36515C4}" presName="node" presStyleLbl="node1" presStyleIdx="0" presStyleCnt="3" custScaleX="108854" custScaleY="104772">
        <dgm:presLayoutVars>
          <dgm:bulletEnabled val="1"/>
        </dgm:presLayoutVars>
      </dgm:prSet>
      <dgm:spPr/>
      <dgm:t>
        <a:bodyPr/>
        <a:lstStyle/>
        <a:p>
          <a:endParaRPr lang="nl-NL"/>
        </a:p>
      </dgm:t>
    </dgm:pt>
    <dgm:pt modelId="{2DE4592A-B28D-47AE-B158-F6B34939AD5C}" type="pres">
      <dgm:prSet presAssocID="{4616C28A-D729-4B9D-954D-F4F61CB567B2}" presName="spacerT" presStyleCnt="0"/>
      <dgm:spPr/>
    </dgm:pt>
    <dgm:pt modelId="{C21FC00C-A687-4BE3-82B0-7ECBB4097F59}" type="pres">
      <dgm:prSet presAssocID="{4616C28A-D729-4B9D-954D-F4F61CB567B2}" presName="sibTrans" presStyleLbl="sibTrans2D1" presStyleIdx="0" presStyleCnt="2"/>
      <dgm:spPr/>
      <dgm:t>
        <a:bodyPr/>
        <a:lstStyle/>
        <a:p>
          <a:endParaRPr lang="nl-NL"/>
        </a:p>
      </dgm:t>
    </dgm:pt>
    <dgm:pt modelId="{D2CE86EB-07F7-4DD4-97D7-5BB8D6B930C4}" type="pres">
      <dgm:prSet presAssocID="{4616C28A-D729-4B9D-954D-F4F61CB567B2}" presName="spacerB" presStyleCnt="0"/>
      <dgm:spPr/>
    </dgm:pt>
    <dgm:pt modelId="{2363FDBC-8F90-4207-ABE1-ED6AFD23A742}" type="pres">
      <dgm:prSet presAssocID="{83CDF247-3F30-4243-9C15-211FFB872DEE}" presName="node" presStyleLbl="node1" presStyleIdx="1" presStyleCnt="3">
        <dgm:presLayoutVars>
          <dgm:bulletEnabled val="1"/>
        </dgm:presLayoutVars>
      </dgm:prSet>
      <dgm:spPr/>
      <dgm:t>
        <a:bodyPr/>
        <a:lstStyle/>
        <a:p>
          <a:endParaRPr lang="nl-NL"/>
        </a:p>
      </dgm:t>
    </dgm:pt>
    <dgm:pt modelId="{59A029EA-22AB-4B1F-99AB-43A257732EE1}" type="pres">
      <dgm:prSet presAssocID="{ED280CFE-5804-4E70-BB0C-AE97163016E6}" presName="sibTransLast" presStyleLbl="sibTrans2D1" presStyleIdx="1" presStyleCnt="2"/>
      <dgm:spPr/>
      <dgm:t>
        <a:bodyPr/>
        <a:lstStyle/>
        <a:p>
          <a:endParaRPr lang="nl-NL"/>
        </a:p>
      </dgm:t>
    </dgm:pt>
    <dgm:pt modelId="{6F37E386-714C-4F43-99DD-EA66C36D9EB9}" type="pres">
      <dgm:prSet presAssocID="{ED280CFE-5804-4E70-BB0C-AE97163016E6}" presName="connectorText" presStyleLbl="sibTrans2D1" presStyleIdx="1" presStyleCnt="2"/>
      <dgm:spPr/>
      <dgm:t>
        <a:bodyPr/>
        <a:lstStyle/>
        <a:p>
          <a:endParaRPr lang="nl-NL"/>
        </a:p>
      </dgm:t>
    </dgm:pt>
    <dgm:pt modelId="{18449E4A-F757-485B-88CF-1C87EDED7985}" type="pres">
      <dgm:prSet presAssocID="{ED280CFE-5804-4E70-BB0C-AE97163016E6}" presName="lastNode" presStyleLbl="node1" presStyleIdx="2" presStyleCnt="3">
        <dgm:presLayoutVars>
          <dgm:bulletEnabled val="1"/>
        </dgm:presLayoutVars>
      </dgm:prSet>
      <dgm:spPr/>
      <dgm:t>
        <a:bodyPr/>
        <a:lstStyle/>
        <a:p>
          <a:endParaRPr lang="nl-NL"/>
        </a:p>
      </dgm:t>
    </dgm:pt>
  </dgm:ptLst>
  <dgm:cxnLst>
    <dgm:cxn modelId="{3455BE25-AD09-4668-A9E5-48B1D1ECE4C5}" type="presOf" srcId="{ED280CFE-5804-4E70-BB0C-AE97163016E6}" destId="{D1B17935-AC4C-4791-8CCF-4344F4B9C99F}" srcOrd="0" destOrd="0" presId="urn:microsoft.com/office/officeart/2005/8/layout/equation2"/>
    <dgm:cxn modelId="{38834CB4-CD78-432D-B188-567FA7176226}" type="presOf" srcId="{4616C28A-D729-4B9D-954D-F4F61CB567B2}" destId="{C21FC00C-A687-4BE3-82B0-7ECBB4097F59}" srcOrd="0" destOrd="0" presId="urn:microsoft.com/office/officeart/2005/8/layout/equation2"/>
    <dgm:cxn modelId="{0F60928B-C0FA-4BCC-BAAA-91E1BCF0E20B}" type="presOf" srcId="{38923FC5-8459-4A86-A352-C23A5EA46D72}" destId="{6F37E386-714C-4F43-99DD-EA66C36D9EB9}" srcOrd="1" destOrd="0" presId="urn:microsoft.com/office/officeart/2005/8/layout/equation2"/>
    <dgm:cxn modelId="{6B414A29-44DE-4D38-9F47-A9CD88DD4768}" srcId="{ED280CFE-5804-4E70-BB0C-AE97163016E6}" destId="{DBE95207-1BB3-4043-8995-6D6239851245}" srcOrd="2" destOrd="0" parTransId="{E0A222A7-8F7C-4DE4-9B36-52E08FB9655D}" sibTransId="{86B22B77-1D39-4416-BECC-91D355F91DD4}"/>
    <dgm:cxn modelId="{37454B80-D16C-4879-977F-4A0F1644F467}" type="presOf" srcId="{38923FC5-8459-4A86-A352-C23A5EA46D72}" destId="{59A029EA-22AB-4B1F-99AB-43A257732EE1}" srcOrd="0" destOrd="0" presId="urn:microsoft.com/office/officeart/2005/8/layout/equation2"/>
    <dgm:cxn modelId="{DECEE720-A1F2-430E-AB6C-84D5D1D8A0E1}" type="presOf" srcId="{DBE95207-1BB3-4043-8995-6D6239851245}" destId="{18449E4A-F757-485B-88CF-1C87EDED7985}" srcOrd="0" destOrd="0" presId="urn:microsoft.com/office/officeart/2005/8/layout/equation2"/>
    <dgm:cxn modelId="{2598C4CC-70B3-47CB-B402-D8B0730B7CA2}" type="presOf" srcId="{FA360AFA-913D-4D0E-8A79-35A2B36515C4}" destId="{8671F1B5-B292-41DF-AD13-3F7C0EEA4134}" srcOrd="0" destOrd="0" presId="urn:microsoft.com/office/officeart/2005/8/layout/equation2"/>
    <dgm:cxn modelId="{F9D8601A-520C-4505-B950-4FF2E9C1BC95}" srcId="{ED280CFE-5804-4E70-BB0C-AE97163016E6}" destId="{83CDF247-3F30-4243-9C15-211FFB872DEE}" srcOrd="1" destOrd="0" parTransId="{20F432AC-0660-4057-9E46-BAAF8AA818C0}" sibTransId="{38923FC5-8459-4A86-A352-C23A5EA46D72}"/>
    <dgm:cxn modelId="{517F70E9-29B9-4A25-AEE9-927FC75C54C7}" srcId="{ED280CFE-5804-4E70-BB0C-AE97163016E6}" destId="{FA360AFA-913D-4D0E-8A79-35A2B36515C4}" srcOrd="0" destOrd="0" parTransId="{CA483AD6-E2A4-4732-9A08-CB81BC3D85CA}" sibTransId="{4616C28A-D729-4B9D-954D-F4F61CB567B2}"/>
    <dgm:cxn modelId="{F04C923A-AC5A-4F6A-8793-FEA024907208}" type="presOf" srcId="{83CDF247-3F30-4243-9C15-211FFB872DEE}" destId="{2363FDBC-8F90-4207-ABE1-ED6AFD23A742}" srcOrd="0" destOrd="0" presId="urn:microsoft.com/office/officeart/2005/8/layout/equation2"/>
    <dgm:cxn modelId="{ADC13883-EB84-4A0D-A2B2-CAB91D1FE606}" type="presParOf" srcId="{D1B17935-AC4C-4791-8CCF-4344F4B9C99F}" destId="{8EAA85DB-4F57-4AA9-84E6-A4085BA3D3CD}" srcOrd="0" destOrd="0" presId="urn:microsoft.com/office/officeart/2005/8/layout/equation2"/>
    <dgm:cxn modelId="{1EC1CC96-72BB-4F78-AF23-1327B17A2698}" type="presParOf" srcId="{8EAA85DB-4F57-4AA9-84E6-A4085BA3D3CD}" destId="{8671F1B5-B292-41DF-AD13-3F7C0EEA4134}" srcOrd="0" destOrd="0" presId="urn:microsoft.com/office/officeart/2005/8/layout/equation2"/>
    <dgm:cxn modelId="{2FB0D987-308B-43FA-BBBD-67E008C8EBA3}" type="presParOf" srcId="{8EAA85DB-4F57-4AA9-84E6-A4085BA3D3CD}" destId="{2DE4592A-B28D-47AE-B158-F6B34939AD5C}" srcOrd="1" destOrd="0" presId="urn:microsoft.com/office/officeart/2005/8/layout/equation2"/>
    <dgm:cxn modelId="{AB80976B-C930-45CE-86C5-3577A6E016EE}" type="presParOf" srcId="{8EAA85DB-4F57-4AA9-84E6-A4085BA3D3CD}" destId="{C21FC00C-A687-4BE3-82B0-7ECBB4097F59}" srcOrd="2" destOrd="0" presId="urn:microsoft.com/office/officeart/2005/8/layout/equation2"/>
    <dgm:cxn modelId="{E23DEF4E-AB9C-4038-8D7A-AFCB5EAB6EA0}" type="presParOf" srcId="{8EAA85DB-4F57-4AA9-84E6-A4085BA3D3CD}" destId="{D2CE86EB-07F7-4DD4-97D7-5BB8D6B930C4}" srcOrd="3" destOrd="0" presId="urn:microsoft.com/office/officeart/2005/8/layout/equation2"/>
    <dgm:cxn modelId="{A3860D49-0D93-4983-A6DA-51943E4FDA3B}" type="presParOf" srcId="{8EAA85DB-4F57-4AA9-84E6-A4085BA3D3CD}" destId="{2363FDBC-8F90-4207-ABE1-ED6AFD23A742}" srcOrd="4" destOrd="0" presId="urn:microsoft.com/office/officeart/2005/8/layout/equation2"/>
    <dgm:cxn modelId="{6B9BF5B5-C477-48F3-B854-7BC50401EF81}" type="presParOf" srcId="{D1B17935-AC4C-4791-8CCF-4344F4B9C99F}" destId="{59A029EA-22AB-4B1F-99AB-43A257732EE1}" srcOrd="1" destOrd="0" presId="urn:microsoft.com/office/officeart/2005/8/layout/equation2"/>
    <dgm:cxn modelId="{67CF1ADE-4F50-4541-8D87-035E46CB9CB4}" type="presParOf" srcId="{59A029EA-22AB-4B1F-99AB-43A257732EE1}" destId="{6F37E386-714C-4F43-99DD-EA66C36D9EB9}" srcOrd="0" destOrd="0" presId="urn:microsoft.com/office/officeart/2005/8/layout/equation2"/>
    <dgm:cxn modelId="{7269ECBE-E5A8-4751-A321-12256EAF7AB8}" type="presParOf" srcId="{D1B17935-AC4C-4791-8CCF-4344F4B9C99F}" destId="{18449E4A-F757-485B-88CF-1C87EDED7985}"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1F1B5-B292-41DF-AD13-3F7C0EEA4134}">
      <dsp:nvSpPr>
        <dsp:cNvPr id="0" name=""/>
        <dsp:cNvSpPr/>
      </dsp:nvSpPr>
      <dsp:spPr>
        <a:xfrm>
          <a:off x="1129" y="447424"/>
          <a:ext cx="1586905" cy="1527397"/>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l-NL" sz="1400" b="1" kern="1200" dirty="0"/>
            <a:t>Gezondheidsmonitor</a:t>
          </a:r>
        </a:p>
        <a:p>
          <a:pPr lvl="0" algn="ctr" defTabSz="622300">
            <a:lnSpc>
              <a:spcPct val="90000"/>
            </a:lnSpc>
            <a:spcBef>
              <a:spcPct val="0"/>
            </a:spcBef>
            <a:spcAft>
              <a:spcPct val="35000"/>
            </a:spcAft>
          </a:pPr>
          <a:r>
            <a:rPr lang="nl-NL" sz="1400" b="1" kern="1200" dirty="0"/>
            <a:t>NHN</a:t>
          </a:r>
        </a:p>
      </dsp:txBody>
      <dsp:txXfrm>
        <a:off x="233526" y="671106"/>
        <a:ext cx="1122111" cy="1080033"/>
      </dsp:txXfrm>
    </dsp:sp>
    <dsp:sp modelId="{C21FC00C-A687-4BE3-82B0-7ECBB4097F59}">
      <dsp:nvSpPr>
        <dsp:cNvPr id="0" name=""/>
        <dsp:cNvSpPr/>
      </dsp:nvSpPr>
      <dsp:spPr>
        <a:xfrm>
          <a:off x="371812" y="2093197"/>
          <a:ext cx="845541" cy="845541"/>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nl-NL" sz="1300" kern="1200"/>
        </a:p>
      </dsp:txBody>
      <dsp:txXfrm>
        <a:off x="483888" y="2416532"/>
        <a:ext cx="621389" cy="198871"/>
      </dsp:txXfrm>
    </dsp:sp>
    <dsp:sp modelId="{2363FDBC-8F90-4207-ABE1-ED6AFD23A742}">
      <dsp:nvSpPr>
        <dsp:cNvPr id="0" name=""/>
        <dsp:cNvSpPr/>
      </dsp:nvSpPr>
      <dsp:spPr>
        <a:xfrm>
          <a:off x="65668" y="3057114"/>
          <a:ext cx="1457829" cy="1457829"/>
        </a:xfrm>
        <a:prstGeom prst="ellipse">
          <a:avLst/>
        </a:prstGeom>
        <a:solidFill>
          <a:schemeClr val="accent3">
            <a:hueOff val="-716701"/>
            <a:satOff val="590"/>
            <a:lumOff val="-49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l-NL" sz="1600" kern="1200" dirty="0"/>
            <a:t>Interviews</a:t>
          </a:r>
        </a:p>
        <a:p>
          <a:pPr lvl="0" algn="ctr" defTabSz="711200">
            <a:lnSpc>
              <a:spcPct val="90000"/>
            </a:lnSpc>
            <a:spcBef>
              <a:spcPct val="0"/>
            </a:spcBef>
            <a:spcAft>
              <a:spcPct val="35000"/>
            </a:spcAft>
          </a:pPr>
          <a:r>
            <a:rPr lang="nl-NL" sz="1600" kern="1200" dirty="0"/>
            <a:t>Den Helder</a:t>
          </a:r>
        </a:p>
      </dsp:txBody>
      <dsp:txXfrm>
        <a:off x="279162" y="3270608"/>
        <a:ext cx="1030841" cy="1030841"/>
      </dsp:txXfrm>
    </dsp:sp>
    <dsp:sp modelId="{59A029EA-22AB-4B1F-99AB-43A257732EE1}">
      <dsp:nvSpPr>
        <dsp:cNvPr id="0" name=""/>
        <dsp:cNvSpPr/>
      </dsp:nvSpPr>
      <dsp:spPr>
        <a:xfrm>
          <a:off x="1806710" y="2210028"/>
          <a:ext cx="463589" cy="542312"/>
        </a:xfrm>
        <a:prstGeom prst="rightArrow">
          <a:avLst>
            <a:gd name="adj1" fmla="val 60000"/>
            <a:gd name="adj2" fmla="val 50000"/>
          </a:avLst>
        </a:prstGeom>
        <a:solidFill>
          <a:schemeClr val="accent3">
            <a:hueOff val="-1433403"/>
            <a:satOff val="1180"/>
            <a:lumOff val="-9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nl-NL" sz="1300" kern="1200"/>
        </a:p>
      </dsp:txBody>
      <dsp:txXfrm>
        <a:off x="1806710" y="2318490"/>
        <a:ext cx="324512" cy="325388"/>
      </dsp:txXfrm>
    </dsp:sp>
    <dsp:sp modelId="{18449E4A-F757-485B-88CF-1C87EDED7985}">
      <dsp:nvSpPr>
        <dsp:cNvPr id="0" name=""/>
        <dsp:cNvSpPr/>
      </dsp:nvSpPr>
      <dsp:spPr>
        <a:xfrm>
          <a:off x="2462733" y="1023354"/>
          <a:ext cx="2915659" cy="2915659"/>
        </a:xfrm>
        <a:prstGeom prst="ellipse">
          <a:avLst/>
        </a:prstGeom>
        <a:solidFill>
          <a:schemeClr val="accent3">
            <a:hueOff val="-1433403"/>
            <a:satOff val="1180"/>
            <a:lumOff val="-98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nl-NL" sz="3200" kern="1200" dirty="0"/>
            <a:t>Resultaten </a:t>
          </a:r>
        </a:p>
      </dsp:txBody>
      <dsp:txXfrm>
        <a:off x="2889721" y="1450342"/>
        <a:ext cx="2061683" cy="2061683"/>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B701E5-4B27-4977-8FF2-11F5B4248BE4}" type="datetimeFigureOut">
              <a:rPr lang="nl-NL" smtClean="0"/>
              <a:t>12-10-17</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C92A3F-A825-43B1-A630-6CDB72E1A8AC}" type="slidenum">
              <a:rPr lang="nl-NL" smtClean="0"/>
              <a:t>‹nr.›</a:t>
            </a:fld>
            <a:endParaRPr lang="nl-NL"/>
          </a:p>
        </p:txBody>
      </p:sp>
    </p:spTree>
    <p:extLst>
      <p:ext uri="{BB962C8B-B14F-4D97-AF65-F5344CB8AC3E}">
        <p14:creationId xmlns:p14="http://schemas.microsoft.com/office/powerpoint/2010/main" val="1438392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AC92A3F-A825-43B1-A630-6CDB72E1A8AC}" type="slidenum">
              <a:rPr lang="nl-NL" smtClean="0"/>
              <a:t>2</a:t>
            </a:fld>
            <a:endParaRPr lang="nl-NL"/>
          </a:p>
        </p:txBody>
      </p:sp>
    </p:spTree>
    <p:extLst>
      <p:ext uri="{BB962C8B-B14F-4D97-AF65-F5344CB8AC3E}">
        <p14:creationId xmlns:p14="http://schemas.microsoft.com/office/powerpoint/2010/main" val="101675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Iedereen die bezocht</a:t>
            </a:r>
            <a:r>
              <a:rPr lang="nl-NL" baseline="0" dirty="0"/>
              <a:t> is heeft het boekje “Actief in de wijk” gekregen. Hierin staat informatie over Voorzieningen voor ouderen in Den Helder, gerangschikt op diverse onderwerpen. Het is bij de ouderen achtergelaten als naslagwerk. U vindt deze boekjes op de tafels bij de informatiemarkt en als u wilt mag u er een van meenemen.</a:t>
            </a:r>
          </a:p>
          <a:p>
            <a:endParaRPr lang="nl-NL" baseline="0" dirty="0"/>
          </a:p>
          <a:p>
            <a:r>
              <a:rPr lang="nl-NL" baseline="0" dirty="0"/>
              <a:t>Daarnaast is het de bedoeling dat we voor de netwerkpartners een versie gaan maken met contactpersonen en hun telefoonnummers voor een goed netwerkcontact en korte lijnen bij overleg of doorverwijzing. </a:t>
            </a:r>
            <a:endParaRPr lang="nl-NL" dirty="0"/>
          </a:p>
        </p:txBody>
      </p:sp>
      <p:sp>
        <p:nvSpPr>
          <p:cNvPr id="4" name="Tijdelijke aanduiding voor dianummer 3"/>
          <p:cNvSpPr>
            <a:spLocks noGrp="1"/>
          </p:cNvSpPr>
          <p:nvPr>
            <p:ph type="sldNum" sz="quarter" idx="10"/>
          </p:nvPr>
        </p:nvSpPr>
        <p:spPr/>
        <p:txBody>
          <a:bodyPr/>
          <a:lstStyle/>
          <a:p>
            <a:fld id="{BDE409E1-8F63-4783-81B2-18D6ABFCCE77}" type="slidenum">
              <a:rPr lang="nl-NL" smtClean="0"/>
              <a:t>11</a:t>
            </a:fld>
            <a:endParaRPr lang="nl-NL"/>
          </a:p>
        </p:txBody>
      </p:sp>
    </p:spTree>
    <p:extLst>
      <p:ext uri="{BB962C8B-B14F-4D97-AF65-F5344CB8AC3E}">
        <p14:creationId xmlns:p14="http://schemas.microsoft.com/office/powerpoint/2010/main" val="1718826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Tijdens</a:t>
            </a:r>
            <a:r>
              <a:rPr lang="nl-NL" baseline="0" dirty="0"/>
              <a:t> de huisbezoeken zijn er veel vragen gesteld en na afloop konden ouderen ook zelf aangegeven of ze wilden dat er een welzijnswerker contact met ze opnam. Als we kijken naar het soort vragen dat door ouderen zelf is gesteld dan gaat dit over Eenzaamheid, vragen gerelateerd aan de WMO, vragen  </a:t>
            </a:r>
          </a:p>
          <a:p>
            <a:endParaRPr lang="nl-NL" baseline="0" dirty="0"/>
          </a:p>
          <a:p>
            <a:pPr marL="0" indent="0">
              <a:buNone/>
            </a:pPr>
            <a:r>
              <a:rPr lang="nl-NL" i="1" dirty="0">
                <a:solidFill>
                  <a:srgbClr val="FF0000"/>
                </a:solidFill>
              </a:rPr>
              <a:t>Wonen Plus: tuinhulp, boodschappenhulp, administratieve hulpvragen, klusjes in en om huis</a:t>
            </a:r>
          </a:p>
          <a:p>
            <a:pPr marL="0" indent="0">
              <a:buNone/>
            </a:pPr>
            <a:r>
              <a:rPr lang="nl-NL" i="1" dirty="0">
                <a:solidFill>
                  <a:srgbClr val="FF0000"/>
                </a:solidFill>
              </a:rPr>
              <a:t>WMO: heel veel vraag naar extra hulp in huishouden, mobiliteit Eenzaamheid: Besef van klein netwerk, geen contacten, vooral na wegvallen van partner. Hulp nodig bij vinden nieuw contact. Mantelzorg: ontlasting mantelzorger en gezelschap voor persoon die zorg krijgt</a:t>
            </a:r>
            <a:endParaRPr lang="nl-NL" i="1" dirty="0"/>
          </a:p>
          <a:p>
            <a:pPr marL="0" indent="0">
              <a:buNone/>
            </a:pPr>
            <a:endParaRPr lang="nl-NL" i="1" dirty="0"/>
          </a:p>
          <a:p>
            <a:pPr marL="0" marR="0" indent="0" algn="l" defTabSz="914400" rtl="0" eaLnBrk="1" fontAlgn="auto" latinLnBrk="0" hangingPunct="1">
              <a:lnSpc>
                <a:spcPct val="100000"/>
              </a:lnSpc>
              <a:spcBef>
                <a:spcPts val="0"/>
              </a:spcBef>
              <a:spcAft>
                <a:spcPts val="0"/>
              </a:spcAft>
              <a:buClrTx/>
              <a:buSzTx/>
              <a:buFont typeface="Arial"/>
              <a:buChar char="•"/>
              <a:tabLst/>
              <a:defRPr/>
            </a:pPr>
            <a:r>
              <a:rPr lang="nl-NL" i="1" dirty="0"/>
              <a:t>Besef van klein netwerk,</a:t>
            </a:r>
            <a:r>
              <a:rPr lang="nl-NL" i="1" baseline="0" dirty="0"/>
              <a:t> vooral na wegvallen van partner,</a:t>
            </a:r>
            <a:r>
              <a:rPr lang="nl-NL" i="1" dirty="0"/>
              <a:t> hulp nodig bij vinden nieuw contact, missen goed gesprek, je verhaal niet kwijt kunnen. </a:t>
            </a:r>
            <a:r>
              <a:rPr lang="nl-NL" u="sng" dirty="0">
                <a:solidFill>
                  <a:srgbClr val="FF0000"/>
                </a:solidFill>
              </a:rPr>
              <a:t>Eenzaamheid  Z</a:t>
            </a:r>
            <a:r>
              <a:rPr lang="nl-NL" i="1" dirty="0">
                <a:solidFill>
                  <a:srgbClr val="FF0000"/>
                </a:solidFill>
              </a:rPr>
              <a:t>owel emotioneel als sociaal. </a:t>
            </a:r>
            <a:r>
              <a:rPr lang="nl-NL" i="1" dirty="0" err="1">
                <a:solidFill>
                  <a:srgbClr val="FF0000"/>
                </a:solidFill>
              </a:rPr>
              <a:t>Evt</a:t>
            </a:r>
            <a:r>
              <a:rPr lang="nl-NL" i="1" dirty="0">
                <a:solidFill>
                  <a:srgbClr val="FF0000"/>
                </a:solidFill>
              </a:rPr>
              <a:t> verwijzing naar </a:t>
            </a:r>
            <a:r>
              <a:rPr lang="nl-NL" i="1" dirty="0" err="1">
                <a:solidFill>
                  <a:srgbClr val="FF0000"/>
                </a:solidFill>
              </a:rPr>
              <a:t>SamenKracht</a:t>
            </a:r>
            <a:r>
              <a:rPr lang="nl-NL" i="1" dirty="0">
                <a:solidFill>
                  <a:srgbClr val="FF0000"/>
                </a:solidFill>
              </a:rPr>
              <a:t>,</a:t>
            </a:r>
            <a:r>
              <a:rPr lang="nl-NL" i="1" baseline="0" dirty="0">
                <a:solidFill>
                  <a:srgbClr val="FF0000"/>
                </a:solidFill>
              </a:rPr>
              <a:t> Levensvragen, Bezoekdienst, Vriendschappelijk huisbezoek (</a:t>
            </a:r>
            <a:r>
              <a:rPr lang="nl-NL" i="1" baseline="0" dirty="0" err="1">
                <a:solidFill>
                  <a:srgbClr val="FF0000"/>
                </a:solidFill>
              </a:rPr>
              <a:t>Humanitas</a:t>
            </a:r>
            <a:r>
              <a:rPr lang="nl-NL" i="1" baseline="0" dirty="0">
                <a:solidFill>
                  <a:srgbClr val="FF0000"/>
                </a:solidFill>
              </a:rPr>
              <a:t>)</a:t>
            </a:r>
            <a:endParaRPr lang="nl-NL" i="1" dirty="0">
              <a:solidFill>
                <a:srgbClr val="FF0000"/>
              </a:solidFill>
            </a:endParaRPr>
          </a:p>
          <a:p>
            <a:pPr>
              <a:buFont typeface="Arial"/>
              <a:buChar char="•"/>
            </a:pPr>
            <a:endParaRPr lang="nl-NL" i="1"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 typeface="Arial"/>
              <a:buChar char="•"/>
              <a:tabLst/>
              <a:defRPr/>
            </a:pPr>
            <a:r>
              <a:rPr lang="nl-NL" i="1" dirty="0"/>
              <a:t>Veel vraag naar (extra) hulp in huishouden, mobiliteit</a:t>
            </a:r>
            <a:r>
              <a:rPr lang="nl-NL" i="1" baseline="0" dirty="0"/>
              <a:t> (</a:t>
            </a:r>
            <a:r>
              <a:rPr lang="nl-NL" i="1" dirty="0">
                <a:solidFill>
                  <a:srgbClr val="FF0000"/>
                </a:solidFill>
              </a:rPr>
              <a:t>taxibonnen) </a:t>
            </a:r>
            <a:r>
              <a:rPr lang="nl-NL" i="1" dirty="0"/>
              <a:t> </a:t>
            </a:r>
            <a:r>
              <a:rPr lang="nl-NL" u="sng" dirty="0">
                <a:solidFill>
                  <a:srgbClr val="FF0000"/>
                </a:solidFill>
              </a:rPr>
              <a:t>WMO</a:t>
            </a:r>
            <a:r>
              <a:rPr lang="nl-NL" u="sng" dirty="0"/>
              <a:t> </a:t>
            </a:r>
            <a:br>
              <a:rPr lang="nl-NL" u="sng" dirty="0"/>
            </a:br>
            <a:endParaRPr lang="nl-NL" i="1" dirty="0"/>
          </a:p>
          <a:p>
            <a:pPr>
              <a:buFont typeface="Arial"/>
              <a:buChar char="•"/>
            </a:pPr>
            <a:r>
              <a:rPr lang="nl-NL" i="1" dirty="0" err="1"/>
              <a:t>Tuinhulp</a:t>
            </a:r>
            <a:r>
              <a:rPr lang="nl-NL" i="1" dirty="0"/>
              <a:t>, boodschappenhulp, administratieve hulp, klusjes in en om huis. </a:t>
            </a:r>
            <a:r>
              <a:rPr lang="nl-NL" u="sng" dirty="0">
                <a:solidFill>
                  <a:srgbClr val="FF0000"/>
                </a:solidFill>
              </a:rPr>
              <a:t>Wonen Plus</a:t>
            </a:r>
            <a:endParaRPr lang="nl-NL" i="1" dirty="0">
              <a:solidFill>
                <a:srgbClr val="FF0000"/>
              </a:solidFill>
            </a:endParaRPr>
          </a:p>
          <a:p>
            <a:pPr marL="0" indent="0">
              <a:buNone/>
            </a:pPr>
            <a:endParaRPr lang="nl-NL" i="1" dirty="0"/>
          </a:p>
          <a:p>
            <a:pPr>
              <a:buFont typeface="Arial"/>
              <a:buChar char="•"/>
            </a:pPr>
            <a:r>
              <a:rPr lang="nl-NL" i="1" dirty="0"/>
              <a:t>Ontlasting mantelzorger en gezelschap voor persoon die zorg krijgt. </a:t>
            </a:r>
            <a:r>
              <a:rPr lang="nl-NL" u="sng" dirty="0" smtClean="0">
                <a:solidFill>
                  <a:srgbClr val="FF0000"/>
                </a:solidFill>
              </a:rPr>
              <a:t>Mantelzorg</a:t>
            </a:r>
          </a:p>
          <a:p>
            <a:pPr>
              <a:buFont typeface="Arial"/>
              <a:buChar char="•"/>
            </a:pPr>
            <a:endParaRPr lang="nl-NL" i="1" u="sng"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 typeface="Arial"/>
              <a:buChar char="•"/>
              <a:tabLst/>
              <a:defRPr/>
            </a:pPr>
            <a:r>
              <a:rPr lang="nl-NL" baseline="0" dirty="0" smtClean="0"/>
              <a:t>In totaal zijn er ongeveer 107 hulpvragen op 391 huisbezoeken. Dat is meer dan een vierde deel!</a:t>
            </a:r>
            <a:endParaRPr lang="nl-NL" dirty="0" smtClean="0"/>
          </a:p>
          <a:p>
            <a:pPr>
              <a:buFont typeface="Arial"/>
              <a:buChar char="•"/>
            </a:pPr>
            <a:endParaRPr lang="nl-NL" i="1" dirty="0">
              <a:solidFill>
                <a:srgbClr val="FF0000"/>
              </a:solidFill>
            </a:endParaRPr>
          </a:p>
          <a:p>
            <a:endParaRPr lang="nl-NL" baseline="0" dirty="0"/>
          </a:p>
          <a:p>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BDE409E1-8F63-4783-81B2-18D6ABFCCE77}" type="slidenum">
              <a:rPr lang="nl-NL" smtClean="0"/>
              <a:t>12</a:t>
            </a:fld>
            <a:endParaRPr lang="nl-NL"/>
          </a:p>
        </p:txBody>
      </p:sp>
    </p:spTree>
    <p:extLst>
      <p:ext uri="{BB962C8B-B14F-4D97-AF65-F5344CB8AC3E}">
        <p14:creationId xmlns:p14="http://schemas.microsoft.com/office/powerpoint/2010/main" val="855358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Levensvragen</a:t>
            </a:r>
            <a:r>
              <a:rPr lang="nl-NL" baseline="0" dirty="0"/>
              <a:t>: bieden van betekenisvolle gesprekken aan ouderen.</a:t>
            </a:r>
          </a:p>
          <a:p>
            <a:r>
              <a:rPr lang="nl-NL" baseline="0" dirty="0"/>
              <a:t>Samenkracht: actief helpen bij het behoud van zelfstandigheid en verbreding van het sociale netwerk.</a:t>
            </a:r>
          </a:p>
          <a:p>
            <a:r>
              <a:rPr lang="nl-NL" baseline="0" dirty="0"/>
              <a:t>Bezoekdienst: lotgenoten contact met iemand die ook zijn/haar levenspartner verloren is.</a:t>
            </a:r>
          </a:p>
          <a:p>
            <a:endParaRPr lang="nl-NL" b="1" baseline="0" dirty="0"/>
          </a:p>
          <a:p>
            <a:r>
              <a:rPr lang="nl-NL" b="1" baseline="0" dirty="0"/>
              <a:t> Nu begint het eigenlijk pas. Deze nazorg neemt veel tijd in beslag!</a:t>
            </a:r>
            <a:endParaRPr lang="nl-NL" b="1" dirty="0"/>
          </a:p>
        </p:txBody>
      </p:sp>
      <p:sp>
        <p:nvSpPr>
          <p:cNvPr id="4" name="Tijdelijke aanduiding voor dianummer 3"/>
          <p:cNvSpPr>
            <a:spLocks noGrp="1"/>
          </p:cNvSpPr>
          <p:nvPr>
            <p:ph type="sldNum" sz="quarter" idx="10"/>
          </p:nvPr>
        </p:nvSpPr>
        <p:spPr/>
        <p:txBody>
          <a:bodyPr/>
          <a:lstStyle/>
          <a:p>
            <a:fld id="{BDE409E1-8F63-4783-81B2-18D6ABFCCE77}" type="slidenum">
              <a:rPr lang="nl-NL" smtClean="0"/>
              <a:t>13</a:t>
            </a:fld>
            <a:endParaRPr lang="nl-NL"/>
          </a:p>
        </p:txBody>
      </p:sp>
    </p:spTree>
    <p:extLst>
      <p:ext uri="{BB962C8B-B14F-4D97-AF65-F5344CB8AC3E}">
        <p14:creationId xmlns:p14="http://schemas.microsoft.com/office/powerpoint/2010/main" val="2062143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Onder 75+ eenzaamheid meest voorkomend, waarvan meer dan 10% ernstig eenzaam.</a:t>
            </a:r>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05A9B0-B3A7-4387-A271-2E618931C5B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5161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Dus wat ik heb ik nou precies gedaan?</a:t>
            </a:r>
          </a:p>
          <a:p>
            <a:r>
              <a:rPr lang="nl-NL" dirty="0"/>
              <a:t>Zoals</a:t>
            </a:r>
            <a:r>
              <a:rPr lang="nl-NL" baseline="0" dirty="0"/>
              <a:t> jullie weten voert de GGD elke 4 jaar de gezondheidsmonitors uit. In de monitor is ook de eenzaamheidsschaal van De Jong-Gierveld opgenomen.  Deze schaal bestaat uit 11 statements waarop respondenten moeten aangeven in hoeverre zij het hiermee eens zijn. Vragen zijn bijvoorbeeld ‘ik mis een echt goede vriend of vriendin’ of ‘er is altijd iemand bij wie ik met mijn dagelijkse problemen terecht kan’. Wat belangrijk is, is dat het gebruik van de term eenzaamheid wordt vermeden in de vragen. Op basis van iemands antwoorden kan de eenzaamheidsscore berekend worden, zoals hier aangegeven; 0-2 niet eenzaam, 3-8 matig eenzaam etc. deze informatie en andere info uit de monitor heb ik gebruikt om te kijken onder andere wat de prevalentie van eenzaamheid is en om te meten welke groepen een risico vormen voor eenzaamheid.</a:t>
            </a:r>
          </a:p>
          <a:p>
            <a:endParaRPr lang="nl-NL" baseline="0" dirty="0"/>
          </a:p>
          <a:p>
            <a:r>
              <a:rPr lang="nl-NL" baseline="0" dirty="0"/>
              <a:t>Daarnaast heb ik interviews uitgevoerd met 75+ers uit Den Helder. Welzijnscentrum MEE &amp; de Wering heeft in opdracht van de gemeente preventieve huisbezoeken uitgevoerd bij 75+ers in Den Helder waarin een vragenlijst werd afgenomen met o.a. de eenzaamheidsschaal. Uit deze gegevens heb ik participanten voor de interviews geselecteerd en geprobeerd een zo breed mogelijke sample te creëren. (dus man/vrouw, ernstig eenzaam/niet ernstig, verschillende leeftijd)</a:t>
            </a:r>
          </a:p>
          <a:p>
            <a:r>
              <a:rPr lang="nl-NL" baseline="0" dirty="0"/>
              <a:t>Met de interviews probeerde ik informatie te verkrijgen over de manier waarop de ouderen eenzaamheid ervaren, de dingen die zij zelf ondernemen om eenzaamheid tegen te gaan en wat hun behoeftes zijn om eenzaamheid te kunnen verminderen/verzachten. </a:t>
            </a:r>
          </a:p>
          <a:p>
            <a:endParaRPr lang="nl-NL" dirty="0"/>
          </a:p>
          <a:p>
            <a:r>
              <a:rPr lang="nl-NL" dirty="0" err="1"/>
              <a:t>So</a:t>
            </a:r>
            <a:r>
              <a:rPr lang="nl-NL" dirty="0"/>
              <a:t> </a:t>
            </a:r>
            <a:r>
              <a:rPr lang="nl-NL" dirty="0" err="1"/>
              <a:t>what</a:t>
            </a:r>
            <a:r>
              <a:rPr lang="nl-NL" dirty="0"/>
              <a:t> </a:t>
            </a:r>
            <a:r>
              <a:rPr lang="nl-NL" dirty="0" err="1"/>
              <a:t>did</a:t>
            </a:r>
            <a:r>
              <a:rPr lang="nl-NL" dirty="0"/>
              <a:t> I do </a:t>
            </a:r>
            <a:r>
              <a:rPr lang="nl-NL" dirty="0" err="1"/>
              <a:t>so</a:t>
            </a:r>
            <a:r>
              <a:rPr lang="nl-NL" dirty="0"/>
              <a:t> far?</a:t>
            </a:r>
          </a:p>
          <a:p>
            <a:r>
              <a:rPr lang="nl-NL" dirty="0"/>
              <a:t>The GGD </a:t>
            </a:r>
            <a:r>
              <a:rPr lang="nl-NL" dirty="0" err="1"/>
              <a:t>conducted</a:t>
            </a:r>
            <a:r>
              <a:rPr lang="nl-NL" dirty="0"/>
              <a:t> </a:t>
            </a:r>
            <a:r>
              <a:rPr lang="nl-NL" baseline="0" dirty="0"/>
              <a:t>a survey </a:t>
            </a:r>
            <a:r>
              <a:rPr lang="nl-NL" baseline="0" dirty="0" err="1"/>
              <a:t>called</a:t>
            </a:r>
            <a:r>
              <a:rPr lang="nl-NL" baseline="0" dirty="0"/>
              <a:t> </a:t>
            </a:r>
            <a:r>
              <a:rPr lang="nl-NL" baseline="0" dirty="0" err="1"/>
              <a:t>the</a:t>
            </a:r>
            <a:r>
              <a:rPr lang="nl-NL" baseline="0" dirty="0"/>
              <a:t> health monitor </a:t>
            </a:r>
            <a:r>
              <a:rPr lang="nl-NL" baseline="0" dirty="0" err="1"/>
              <a:t>among</a:t>
            </a:r>
            <a:r>
              <a:rPr lang="nl-NL" baseline="0" dirty="0"/>
              <a:t> </a:t>
            </a:r>
            <a:r>
              <a:rPr lang="nl-NL" baseline="0" dirty="0" err="1"/>
              <a:t>all</a:t>
            </a:r>
            <a:r>
              <a:rPr lang="nl-NL" baseline="0" dirty="0"/>
              <a:t> </a:t>
            </a:r>
            <a:r>
              <a:rPr lang="nl-NL" baseline="0" dirty="0" err="1"/>
              <a:t>elderly</a:t>
            </a:r>
            <a:r>
              <a:rPr lang="nl-NL" baseline="0" dirty="0"/>
              <a:t> </a:t>
            </a:r>
            <a:r>
              <a:rPr lang="nl-NL" baseline="0" dirty="0" err="1"/>
              <a:t>residents</a:t>
            </a:r>
            <a:r>
              <a:rPr lang="nl-NL" baseline="0" dirty="0"/>
              <a:t> living in </a:t>
            </a:r>
            <a:r>
              <a:rPr lang="nl-NL" baseline="0" dirty="0" err="1"/>
              <a:t>the</a:t>
            </a:r>
            <a:r>
              <a:rPr lang="nl-NL" baseline="0" dirty="0"/>
              <a:t> </a:t>
            </a:r>
            <a:r>
              <a:rPr lang="nl-NL" baseline="0" dirty="0" err="1"/>
              <a:t>region</a:t>
            </a:r>
            <a:r>
              <a:rPr lang="nl-NL" baseline="0" dirty="0"/>
              <a:t> of Hollands Noorden. </a:t>
            </a:r>
            <a:r>
              <a:rPr lang="nl-NL" baseline="0" dirty="0" err="1"/>
              <a:t>This</a:t>
            </a:r>
            <a:r>
              <a:rPr lang="nl-NL" baseline="0" dirty="0"/>
              <a:t> survey is </a:t>
            </a:r>
            <a:r>
              <a:rPr lang="nl-NL" baseline="0" dirty="0" err="1"/>
              <a:t>conducted</a:t>
            </a:r>
            <a:r>
              <a:rPr lang="nl-NL" baseline="0" dirty="0"/>
              <a:t> </a:t>
            </a:r>
            <a:r>
              <a:rPr lang="nl-NL" baseline="0" dirty="0" err="1"/>
              <a:t>every</a:t>
            </a:r>
            <a:r>
              <a:rPr lang="nl-NL" baseline="0" dirty="0"/>
              <a:t> </a:t>
            </a:r>
            <a:r>
              <a:rPr lang="nl-NL" baseline="0" dirty="0" err="1"/>
              <a:t>four</a:t>
            </a:r>
            <a:r>
              <a:rPr lang="nl-NL" baseline="0" dirty="0"/>
              <a:t> </a:t>
            </a:r>
            <a:r>
              <a:rPr lang="nl-NL" baseline="0" dirty="0" err="1"/>
              <a:t>years</a:t>
            </a:r>
            <a:r>
              <a:rPr lang="nl-NL" baseline="0" dirty="0"/>
              <a:t> </a:t>
            </a:r>
            <a:r>
              <a:rPr lang="nl-NL" baseline="0" dirty="0" err="1"/>
              <a:t>and</a:t>
            </a:r>
            <a:r>
              <a:rPr lang="nl-NL" baseline="0" dirty="0"/>
              <a:t> </a:t>
            </a:r>
            <a:r>
              <a:rPr lang="nl-NL" baseline="0" dirty="0" err="1"/>
              <a:t>contains</a:t>
            </a:r>
            <a:r>
              <a:rPr lang="nl-NL" baseline="0" dirty="0"/>
              <a:t> </a:t>
            </a:r>
            <a:r>
              <a:rPr lang="nl-NL" baseline="0" dirty="0" err="1"/>
              <a:t>questions</a:t>
            </a:r>
            <a:r>
              <a:rPr lang="nl-NL" baseline="0" dirty="0"/>
              <a:t> </a:t>
            </a:r>
            <a:r>
              <a:rPr lang="nl-NL" baseline="0" dirty="0" err="1"/>
              <a:t>regarding</a:t>
            </a:r>
            <a:r>
              <a:rPr lang="nl-NL" baseline="0" dirty="0"/>
              <a:t> </a:t>
            </a:r>
            <a:r>
              <a:rPr lang="nl-NL" baseline="0" dirty="0" err="1"/>
              <a:t>demographics</a:t>
            </a:r>
            <a:r>
              <a:rPr lang="nl-NL" baseline="0" dirty="0"/>
              <a:t> </a:t>
            </a:r>
            <a:r>
              <a:rPr lang="nl-NL" baseline="0" dirty="0" err="1"/>
              <a:t>and</a:t>
            </a:r>
            <a:r>
              <a:rPr lang="nl-NL" baseline="0" dirty="0"/>
              <a:t> </a:t>
            </a:r>
            <a:r>
              <a:rPr lang="nl-NL" baseline="0" dirty="0" err="1"/>
              <a:t>physical</a:t>
            </a:r>
            <a:r>
              <a:rPr lang="nl-NL" baseline="0" dirty="0"/>
              <a:t> </a:t>
            </a:r>
            <a:r>
              <a:rPr lang="nl-NL" baseline="0" dirty="0" err="1"/>
              <a:t>and</a:t>
            </a:r>
            <a:r>
              <a:rPr lang="nl-NL" baseline="0" dirty="0"/>
              <a:t> </a:t>
            </a:r>
            <a:r>
              <a:rPr lang="nl-NL" baseline="0" dirty="0" err="1"/>
              <a:t>mental</a:t>
            </a:r>
            <a:r>
              <a:rPr lang="nl-NL" baseline="0" dirty="0"/>
              <a:t> health. </a:t>
            </a:r>
            <a:r>
              <a:rPr lang="nl-NL" baseline="0" dirty="0" err="1"/>
              <a:t>This</a:t>
            </a:r>
            <a:r>
              <a:rPr lang="nl-NL" baseline="0" dirty="0"/>
              <a:t> survey </a:t>
            </a:r>
            <a:r>
              <a:rPr lang="nl-NL" baseline="0" dirty="0" err="1"/>
              <a:t>also</a:t>
            </a:r>
            <a:r>
              <a:rPr lang="nl-NL" baseline="0" dirty="0"/>
              <a:t> </a:t>
            </a:r>
            <a:r>
              <a:rPr lang="nl-NL" baseline="0" dirty="0" err="1"/>
              <a:t>included</a:t>
            </a:r>
            <a:r>
              <a:rPr lang="nl-NL" baseline="0" dirty="0"/>
              <a:t> </a:t>
            </a:r>
            <a:r>
              <a:rPr lang="nl-NL" baseline="0" dirty="0" err="1"/>
              <a:t>questions</a:t>
            </a:r>
            <a:r>
              <a:rPr lang="nl-NL" baseline="0" dirty="0"/>
              <a:t> </a:t>
            </a:r>
            <a:r>
              <a:rPr lang="nl-NL" baseline="0" dirty="0" err="1"/>
              <a:t>regarding</a:t>
            </a:r>
            <a:r>
              <a:rPr lang="nl-NL" baseline="0" dirty="0"/>
              <a:t> </a:t>
            </a:r>
            <a:r>
              <a:rPr lang="nl-NL" baseline="0" dirty="0" err="1"/>
              <a:t>loneliness</a:t>
            </a:r>
            <a:r>
              <a:rPr lang="nl-NL" baseline="0" dirty="0"/>
              <a:t>. </a:t>
            </a:r>
            <a:r>
              <a:rPr lang="nl-NL" baseline="0" dirty="0" err="1"/>
              <a:t>This</a:t>
            </a:r>
            <a:r>
              <a:rPr lang="nl-NL" baseline="0" dirty="0"/>
              <a:t> way </a:t>
            </a:r>
            <a:r>
              <a:rPr lang="nl-NL" baseline="0" dirty="0" err="1"/>
              <a:t>it</a:t>
            </a:r>
            <a:r>
              <a:rPr lang="nl-NL" baseline="0" dirty="0"/>
              <a:t> </a:t>
            </a:r>
            <a:r>
              <a:rPr lang="nl-NL" baseline="0" dirty="0" err="1"/>
              <a:t>can</a:t>
            </a:r>
            <a:r>
              <a:rPr lang="nl-NL" baseline="0" dirty="0"/>
              <a:t> </a:t>
            </a:r>
            <a:r>
              <a:rPr lang="nl-NL" baseline="0" dirty="0" err="1"/>
              <a:t>be</a:t>
            </a:r>
            <a:r>
              <a:rPr lang="nl-NL" baseline="0" dirty="0"/>
              <a:t> </a:t>
            </a:r>
            <a:r>
              <a:rPr lang="nl-NL" baseline="0" dirty="0" err="1"/>
              <a:t>monitored</a:t>
            </a:r>
            <a:r>
              <a:rPr lang="nl-NL" baseline="0" dirty="0"/>
              <a:t> </a:t>
            </a:r>
            <a:r>
              <a:rPr lang="nl-NL" baseline="0" dirty="0" err="1"/>
              <a:t>whether</a:t>
            </a:r>
            <a:r>
              <a:rPr lang="nl-NL" baseline="0" dirty="0"/>
              <a:t> </a:t>
            </a:r>
            <a:r>
              <a:rPr lang="nl-NL" baseline="0" dirty="0" err="1"/>
              <a:t>loneliness</a:t>
            </a:r>
            <a:r>
              <a:rPr lang="nl-NL" baseline="0" dirty="0"/>
              <a:t> has </a:t>
            </a:r>
            <a:r>
              <a:rPr lang="nl-NL" baseline="0" dirty="0" err="1"/>
              <a:t>increased</a:t>
            </a:r>
            <a:r>
              <a:rPr lang="nl-NL" baseline="0" dirty="0"/>
              <a:t> </a:t>
            </a:r>
            <a:r>
              <a:rPr lang="nl-NL" baseline="0" dirty="0" err="1"/>
              <a:t>for</a:t>
            </a:r>
            <a:r>
              <a:rPr lang="nl-NL" baseline="0" dirty="0"/>
              <a:t> </a:t>
            </a:r>
            <a:r>
              <a:rPr lang="nl-NL" baseline="0" dirty="0" err="1"/>
              <a:t>instance</a:t>
            </a:r>
            <a:r>
              <a:rPr lang="nl-NL" baseline="0" dirty="0"/>
              <a:t>. Data </a:t>
            </a:r>
            <a:r>
              <a:rPr lang="nl-NL" baseline="0" dirty="0" err="1"/>
              <a:t>from</a:t>
            </a:r>
            <a:r>
              <a:rPr lang="nl-NL" baseline="0" dirty="0"/>
              <a:t> </a:t>
            </a:r>
            <a:r>
              <a:rPr lang="nl-NL" baseline="0" dirty="0" err="1"/>
              <a:t>hollands</a:t>
            </a:r>
            <a:r>
              <a:rPr lang="nl-NL" baseline="0" dirty="0"/>
              <a:t> noorden</a:t>
            </a:r>
          </a:p>
          <a:p>
            <a:r>
              <a:rPr lang="nl-NL" baseline="0" dirty="0" err="1"/>
              <a:t>Besides</a:t>
            </a:r>
            <a:r>
              <a:rPr lang="nl-NL" baseline="0" dirty="0"/>
              <a:t> </a:t>
            </a:r>
            <a:r>
              <a:rPr lang="nl-NL" baseline="0" dirty="0" err="1"/>
              <a:t>this</a:t>
            </a:r>
            <a:r>
              <a:rPr lang="nl-NL" baseline="0" dirty="0"/>
              <a:t> I </a:t>
            </a:r>
            <a:r>
              <a:rPr lang="nl-NL" baseline="0" dirty="0" err="1"/>
              <a:t>conducted</a:t>
            </a:r>
            <a:r>
              <a:rPr lang="nl-NL" baseline="0" dirty="0"/>
              <a:t> interviews </a:t>
            </a:r>
            <a:r>
              <a:rPr lang="nl-NL" baseline="0" dirty="0" err="1"/>
              <a:t>with</a:t>
            </a:r>
            <a:r>
              <a:rPr lang="nl-NL" baseline="0" dirty="0"/>
              <a:t> </a:t>
            </a:r>
            <a:r>
              <a:rPr lang="nl-NL" baseline="0" dirty="0" err="1"/>
              <a:t>elderly</a:t>
            </a:r>
            <a:r>
              <a:rPr lang="nl-NL" baseline="0" dirty="0"/>
              <a:t> </a:t>
            </a:r>
            <a:r>
              <a:rPr lang="nl-NL" baseline="0" dirty="0" err="1"/>
              <a:t>people</a:t>
            </a:r>
            <a:r>
              <a:rPr lang="nl-NL" baseline="0" dirty="0"/>
              <a:t> living in den Helder in </a:t>
            </a:r>
            <a:r>
              <a:rPr lang="nl-NL" baseline="0" dirty="0" err="1"/>
              <a:t>which</a:t>
            </a:r>
            <a:r>
              <a:rPr lang="nl-NL" baseline="0" dirty="0"/>
              <a:t> I </a:t>
            </a:r>
            <a:r>
              <a:rPr lang="nl-NL" baseline="0" dirty="0" err="1"/>
              <a:t>tried</a:t>
            </a:r>
            <a:r>
              <a:rPr lang="nl-NL" baseline="0" dirty="0"/>
              <a:t> </a:t>
            </a:r>
            <a:r>
              <a:rPr lang="nl-NL" baseline="0" dirty="0" err="1"/>
              <a:t>to</a:t>
            </a:r>
            <a:r>
              <a:rPr lang="nl-NL" baseline="0" dirty="0"/>
              <a:t> </a:t>
            </a:r>
            <a:r>
              <a:rPr lang="nl-NL" baseline="0" dirty="0" err="1"/>
              <a:t>gain</a:t>
            </a:r>
            <a:r>
              <a:rPr lang="nl-NL" baseline="0" dirty="0"/>
              <a:t> information on </a:t>
            </a:r>
            <a:r>
              <a:rPr lang="nl-NL" baseline="0" dirty="0" err="1"/>
              <a:t>the</a:t>
            </a:r>
            <a:r>
              <a:rPr lang="nl-NL" baseline="0" dirty="0"/>
              <a:t> way </a:t>
            </a:r>
            <a:r>
              <a:rPr lang="nl-NL" baseline="0" dirty="0" err="1"/>
              <a:t>elderly</a:t>
            </a:r>
            <a:r>
              <a:rPr lang="nl-NL" baseline="0" dirty="0"/>
              <a:t> are </a:t>
            </a:r>
            <a:r>
              <a:rPr lang="nl-NL" baseline="0" dirty="0" err="1"/>
              <a:t>experiencing</a:t>
            </a:r>
            <a:r>
              <a:rPr lang="nl-NL" baseline="0" dirty="0"/>
              <a:t> </a:t>
            </a:r>
            <a:r>
              <a:rPr lang="nl-NL" baseline="0" dirty="0" err="1"/>
              <a:t>loneliness</a:t>
            </a:r>
            <a:r>
              <a:rPr lang="nl-NL" baseline="0" dirty="0"/>
              <a:t>, actions </a:t>
            </a:r>
            <a:r>
              <a:rPr lang="nl-NL" baseline="0" dirty="0" err="1"/>
              <a:t>they</a:t>
            </a:r>
            <a:r>
              <a:rPr lang="nl-NL" baseline="0" dirty="0"/>
              <a:t> </a:t>
            </a:r>
            <a:r>
              <a:rPr lang="nl-NL" baseline="0" dirty="0" err="1"/>
              <a:t>undertake</a:t>
            </a:r>
            <a:r>
              <a:rPr lang="nl-NL" baseline="0" dirty="0"/>
              <a:t> </a:t>
            </a:r>
            <a:r>
              <a:rPr lang="nl-NL" baseline="0" dirty="0" err="1"/>
              <a:t>for</a:t>
            </a:r>
            <a:r>
              <a:rPr lang="nl-NL" baseline="0" dirty="0"/>
              <a:t> </a:t>
            </a:r>
            <a:r>
              <a:rPr lang="nl-NL" baseline="0" dirty="0" err="1"/>
              <a:t>themselves</a:t>
            </a:r>
            <a:r>
              <a:rPr lang="nl-NL" baseline="0" dirty="0"/>
              <a:t> in order </a:t>
            </a:r>
            <a:r>
              <a:rPr lang="nl-NL" baseline="0" dirty="0" err="1"/>
              <a:t>to</a:t>
            </a:r>
            <a:r>
              <a:rPr lang="nl-NL" baseline="0" dirty="0"/>
              <a:t> </a:t>
            </a:r>
            <a:r>
              <a:rPr lang="nl-NL" baseline="0" dirty="0" err="1"/>
              <a:t>prevent</a:t>
            </a:r>
            <a:r>
              <a:rPr lang="nl-NL" baseline="0" dirty="0"/>
              <a:t> </a:t>
            </a:r>
            <a:r>
              <a:rPr lang="nl-NL" baseline="0" dirty="0" err="1"/>
              <a:t>this</a:t>
            </a:r>
            <a:r>
              <a:rPr lang="nl-NL" baseline="0" dirty="0"/>
              <a:t> </a:t>
            </a:r>
            <a:r>
              <a:rPr lang="nl-NL" baseline="0" dirty="0" err="1"/>
              <a:t>and</a:t>
            </a:r>
            <a:r>
              <a:rPr lang="nl-NL" baseline="0" dirty="0"/>
              <a:t> </a:t>
            </a:r>
            <a:r>
              <a:rPr lang="nl-NL" baseline="0" dirty="0" err="1"/>
              <a:t>their</a:t>
            </a:r>
            <a:r>
              <a:rPr lang="nl-NL" baseline="0" dirty="0"/>
              <a:t> </a:t>
            </a:r>
            <a:r>
              <a:rPr lang="nl-NL" baseline="0" dirty="0" err="1"/>
              <a:t>needs</a:t>
            </a:r>
            <a:r>
              <a:rPr lang="nl-NL" baseline="0" dirty="0"/>
              <a:t> </a:t>
            </a:r>
            <a:r>
              <a:rPr lang="nl-NL" baseline="0" dirty="0" err="1"/>
              <a:t>regarding</a:t>
            </a:r>
            <a:r>
              <a:rPr lang="nl-NL" baseline="0" dirty="0"/>
              <a:t> </a:t>
            </a:r>
            <a:r>
              <a:rPr lang="nl-NL" baseline="0" dirty="0" err="1"/>
              <a:t>inititiatives</a:t>
            </a:r>
            <a:r>
              <a:rPr lang="nl-NL" baseline="0" dirty="0"/>
              <a:t> </a:t>
            </a:r>
            <a:r>
              <a:rPr lang="nl-NL" baseline="0" dirty="0" err="1"/>
              <a:t>to</a:t>
            </a:r>
            <a:r>
              <a:rPr lang="nl-NL" baseline="0" dirty="0"/>
              <a:t> </a:t>
            </a:r>
            <a:r>
              <a:rPr lang="nl-NL" baseline="0" dirty="0" err="1"/>
              <a:t>prevent</a:t>
            </a:r>
            <a:r>
              <a:rPr lang="nl-NL" baseline="0" dirty="0"/>
              <a:t> </a:t>
            </a:r>
            <a:r>
              <a:rPr lang="nl-NL" baseline="0" dirty="0" err="1"/>
              <a:t>loneliness</a:t>
            </a:r>
            <a:r>
              <a:rPr lang="nl-NL" baseline="0" dirty="0"/>
              <a:t>.</a:t>
            </a:r>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05A9B0-B3A7-4387-A271-2E618931C5B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0928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Voorbeeld kaartje gebruikt mobiliteit</a:t>
            </a:r>
            <a:r>
              <a:rPr lang="nl-NL" baseline="0" dirty="0"/>
              <a:t> en verwachting sociale contacten</a:t>
            </a:r>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05A9B0-B3A7-4387-A271-2E618931C5B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4634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AC92A3F-A825-43B1-A630-6CDB72E1A8AC}" type="slidenum">
              <a:rPr lang="nl-NL" smtClean="0"/>
              <a:t>17</a:t>
            </a:fld>
            <a:endParaRPr lang="nl-NL"/>
          </a:p>
        </p:txBody>
      </p:sp>
    </p:spTree>
    <p:extLst>
      <p:ext uri="{BB962C8B-B14F-4D97-AF65-F5344CB8AC3E}">
        <p14:creationId xmlns:p14="http://schemas.microsoft.com/office/powerpoint/2010/main" val="3612499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dirty="0"/>
              <a:t>Sommige dingen kunnen een beetje aanvoelen als open deuren, maar toch is het belangrijk om alles eens op een rijtje te hebben                                                                                                                                                                                                                                                                                                                                                                                                                                                                                                                                                                                                                                                                                                                                                                                                                                                                                                                                                                                                                                                                                                                                                                                                                                                                                                                                                                                                                                                                                                                                                                                                                                                                                                                                                                                                                                                                                                                                                                                                                                                                                                                                                                                                                                                                                                                                                                                                                                                                                                                                                                                                                                                                                                                                                                                                                                                                                                                                                                                                                                                                                                                                                                                                                                                                                                                                                                                                                                                                                                                                                                                                                                                                                                                                                                                                                                                                                                                                                                                                                                                                                                                                                                                                                                                                                                                                                                                                                                                                                                                                                                                                                                                                                                                                                                                                                                                                                                                                                                                                                                                                                                                                                                                                                                                                                                                                                                                                                                                                                                                                                                                                                                                                                                                                                                                                                                                                                                                                                                                                                                                                                                                                                                                                                                                                                                                                                                                                                                                                                                                                                                                                                                                                                                                                                                                                                                                                                                                                                                                                                                                                                                                                                                                                                                                                                                                                                                                                                                                                                                                                                                                                                                                                                                                                                                                                                                                                                                                                                                                                                                                                                                                                                                                                                                                                                                                                                                                                                                                                                                                                                                                                                                                                                                                                                                                                                                                                                                                                                                                                                                                                                                                                                                                                                                                                                                                                                                                                                                                                                                                                                                                                                                                                                                                                                                                                                                                                                                                                                                                                                                                                                                                                                                                                                                                                                                                                                                                                                                                                                                                                                                                                                                                                                                                                                                                                                                                                                                                                                                                                                                                                                                                                                                                                                                                                                                                                                                                                                                                                                                                                                                                                                                                                                                                                                                                                                                                                                                                                                                                                                                                                                                                                                                                                                                                                                                                                                                                                                                                                                                                                                                                                                                                                                                                                                                                                                                                                                                                                                                                                                                                                                                                                                                                                                                                                                                                                                                                                                                                                                                                                                                                                                                                                                                                                                                                                                                                                                                                                                                                                                                                                                                                                                                                            </a:t>
            </a:r>
          </a:p>
          <a:p>
            <a:pPr marL="171450" indent="-171450">
              <a:buFontTx/>
              <a:buChar char="-"/>
            </a:pPr>
            <a:r>
              <a:rPr lang="nl-NL" dirty="0"/>
              <a:t>Eenzaamheid blijkt moeilijk te bespreken voor de meeste mensen. Dit kan leiden tot de neiging om te ontkennen dat men eenzaam is. Hou hier rekening mee alvorens het gesprek in te gaan. Vermijd de term eenzaamheid zo veel mogelijk. Ook is het belangrijk te realiseren dat eenzaamheid een gevoel is, anders dan sociaal isolement wat wel objectief waarneembaar is </a:t>
            </a:r>
            <a:r>
              <a:rPr lang="nl-NL" dirty="0" err="1"/>
              <a:t>is</a:t>
            </a:r>
            <a:r>
              <a:rPr lang="nl-NL" dirty="0"/>
              <a:t> eenzaamheid niet altijd zichtbaar voor de buitenwereld.</a:t>
            </a:r>
          </a:p>
          <a:p>
            <a:pPr marL="171450" indent="-171450">
              <a:buFontTx/>
              <a:buChar char="-"/>
            </a:pPr>
            <a:r>
              <a:rPr lang="nl-NL" dirty="0"/>
              <a:t>Kwam ook naar voren uit verschil monitor en huisbezoeken </a:t>
            </a:r>
            <a:r>
              <a:rPr lang="nl-NL" dirty="0">
                <a:sym typeface="Wingdings" panose="05000000000000000000" pitchFamily="2" charset="2"/>
              </a:rPr>
              <a:t> veel lager %. Dus meetmethode heeft invloed!!</a:t>
            </a:r>
            <a:endParaRPr lang="nl-NL" dirty="0"/>
          </a:p>
          <a:p>
            <a:pPr marL="171450" indent="-171450">
              <a:buFontTx/>
              <a:buChar char="-"/>
            </a:pPr>
            <a:r>
              <a:rPr lang="nl-NL" dirty="0"/>
              <a:t>Vraag naar de dingen die iemand graag zou willen doen/kunnen en kijk waarom dat nu niet lukt. Mensen zullen niet gauw zeggen ik kan niet deelnemen aan verschillende activiteiten vanwege mijn beperkte mobiliteit, maar eerder ‘ik zou graag willen kaarten in het buurthuis, maar ik kan niet zo ver lopen.’ om maar iets te noemen. Het is voor mensen dus makkelijker om specifieke situaties te beschrijven. Van daaruit kan gefilterd worden wat de specifieke belemmering is.</a:t>
            </a:r>
          </a:p>
          <a:p>
            <a:pPr marL="171450" indent="-171450">
              <a:buFontTx/>
              <a:buChar char="-"/>
            </a:pPr>
            <a:r>
              <a:rPr lang="nl-NL" dirty="0"/>
              <a:t>Verder bleek dat de belemmeringen die ervaren werden best wel kunnen verschillen per gebied. Zo werd in Den Helder heel vaak de cultuur benoemd als struikelblok. Den Helder heeft een marine cultuur wat de omgang tussen mensen van verschillende standen bemoeilijkt. Ook is er daardoor veel roulatie in de bewoners (de ene keer wonen ze hier, dan weer daar) wat de integratie bemoeilijkt en daarmee ook de samenhang in de buurt. Dit kan natuurlijk verschillen per gebied of per doelgroep. </a:t>
            </a:r>
          </a:p>
          <a:p>
            <a:pPr marL="171450" indent="-171450">
              <a:buFontTx/>
              <a:buChar char="-"/>
            </a:pPr>
            <a:r>
              <a:rPr lang="nl-NL" dirty="0"/>
              <a:t>Verder is het belangrijk om te realiseren dat er verschillende soorten en gradaties van eenzaamheid zijn. Iemand kan sociaal of emotioneel eenzaam zijn of allebei, en dat in ernstige of minder ernstige mate. Dit vereist dan ook verschillende soorten aanpakken en benaderingen. Het heeft geen zin om iemand die emotioneel eenzaam is te benaderen om zijn sociale netwerk uit te breiden </a:t>
            </a:r>
            <a:r>
              <a:rPr lang="nl-NL" dirty="0" err="1"/>
              <a:t>dmv</a:t>
            </a:r>
            <a:r>
              <a:rPr lang="nl-NL" dirty="0"/>
              <a:t> deel te nemen aan gezamenlijke activiteiten.</a:t>
            </a:r>
          </a:p>
        </p:txBody>
      </p:sp>
      <p:sp>
        <p:nvSpPr>
          <p:cNvPr id="4" name="Tijdelijke aanduiding voor dianummer 3"/>
          <p:cNvSpPr>
            <a:spLocks noGrp="1"/>
          </p:cNvSpPr>
          <p:nvPr>
            <p:ph type="sldNum" sz="quarter" idx="10"/>
          </p:nvPr>
        </p:nvSpPr>
        <p:spPr/>
        <p:txBody>
          <a:bodyPr/>
          <a:lstStyle/>
          <a:p>
            <a:fld id="{2AC92A3F-A825-43B1-A630-6CDB72E1A8AC}" type="slidenum">
              <a:rPr lang="nl-NL" smtClean="0"/>
              <a:t>18</a:t>
            </a:fld>
            <a:endParaRPr lang="nl-NL"/>
          </a:p>
        </p:txBody>
      </p:sp>
    </p:spTree>
    <p:extLst>
      <p:ext uri="{BB962C8B-B14F-4D97-AF65-F5344CB8AC3E}">
        <p14:creationId xmlns:p14="http://schemas.microsoft.com/office/powerpoint/2010/main" val="451887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Opsturen naar Marja.</a:t>
            </a:r>
          </a:p>
        </p:txBody>
      </p:sp>
      <p:sp>
        <p:nvSpPr>
          <p:cNvPr id="4" name="Tijdelijke aanduiding voor dianummer 3"/>
          <p:cNvSpPr>
            <a:spLocks noGrp="1"/>
          </p:cNvSpPr>
          <p:nvPr>
            <p:ph type="sldNum" sz="quarter" idx="10"/>
          </p:nvPr>
        </p:nvSpPr>
        <p:spPr/>
        <p:txBody>
          <a:bodyPr/>
          <a:lstStyle/>
          <a:p>
            <a:fld id="{2AC92A3F-A825-43B1-A630-6CDB72E1A8AC}" type="slidenum">
              <a:rPr lang="nl-NL" smtClean="0"/>
              <a:t>19</a:t>
            </a:fld>
            <a:endParaRPr lang="nl-NL"/>
          </a:p>
        </p:txBody>
      </p:sp>
    </p:spTree>
    <p:extLst>
      <p:ext uri="{BB962C8B-B14F-4D97-AF65-F5344CB8AC3E}">
        <p14:creationId xmlns:p14="http://schemas.microsoft.com/office/powerpoint/2010/main" val="2857068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p>
          <a:p>
            <a:r>
              <a:rPr lang="nl-NL" baseline="0" dirty="0"/>
              <a:t>Doel dia: cijfers laten zien eenzaamheid, in Den Helder cijfers iets hoger.</a:t>
            </a:r>
          </a:p>
          <a:p>
            <a:r>
              <a:rPr lang="nl-NL" baseline="0" dirty="0"/>
              <a:t>Aanleiding onderzoek </a:t>
            </a:r>
            <a:r>
              <a:rPr lang="nl-NL" baseline="0" dirty="0">
                <a:sym typeface="Wingdings" panose="05000000000000000000" pitchFamily="2" charset="2"/>
              </a:rPr>
              <a:t> gemeente gaf geld voor onderzoek eenzaamheid onder ouderen.</a:t>
            </a:r>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05A9B0-B3A7-4387-A271-2E618931C5B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040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Goedemiddag</a:t>
            </a:r>
            <a:r>
              <a:rPr lang="nl-NL" baseline="0" dirty="0"/>
              <a:t> allemaal, mijn naam is Mirjam Beuker. Ik ben vanuit </a:t>
            </a:r>
            <a:r>
              <a:rPr lang="nl-NL" dirty="0"/>
              <a:t>MEE &amp; de</a:t>
            </a:r>
            <a:r>
              <a:rPr lang="nl-NL" baseline="0" dirty="0"/>
              <a:t> Wering de coördinator van dit project en wij hebben de uitvoering van de huisbezoeken en de werving van de vrijwilligers op ons genomen.  </a:t>
            </a:r>
            <a:endParaRPr lang="nl-NL" dirty="0"/>
          </a:p>
        </p:txBody>
      </p:sp>
      <p:sp>
        <p:nvSpPr>
          <p:cNvPr id="4" name="Tijdelijke aanduiding voor dianummer 3"/>
          <p:cNvSpPr>
            <a:spLocks noGrp="1"/>
          </p:cNvSpPr>
          <p:nvPr>
            <p:ph type="sldNum" sz="quarter" idx="10"/>
          </p:nvPr>
        </p:nvSpPr>
        <p:spPr/>
        <p:txBody>
          <a:bodyPr/>
          <a:lstStyle/>
          <a:p>
            <a:fld id="{BDE409E1-8F63-4783-81B2-18D6ABFCCE77}" type="slidenum">
              <a:rPr lang="nl-NL" smtClean="0"/>
              <a:t>4</a:t>
            </a:fld>
            <a:endParaRPr lang="nl-NL"/>
          </a:p>
        </p:txBody>
      </p:sp>
    </p:spTree>
    <p:extLst>
      <p:ext uri="{BB962C8B-B14F-4D97-AF65-F5344CB8AC3E}">
        <p14:creationId xmlns:p14="http://schemas.microsoft.com/office/powerpoint/2010/main" val="439406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r>
              <a:rPr lang="nl-NL" dirty="0" smtClean="0"/>
              <a:t>De</a:t>
            </a:r>
            <a:r>
              <a:rPr lang="nl-NL" baseline="0" dirty="0" smtClean="0"/>
              <a:t> werving van de </a:t>
            </a:r>
            <a:r>
              <a:rPr lang="nl-NL" baseline="0" dirty="0" err="1" smtClean="0"/>
              <a:t>vw’s</a:t>
            </a:r>
            <a:r>
              <a:rPr lang="nl-NL" baseline="0" dirty="0" smtClean="0"/>
              <a:t> verliep via </a:t>
            </a:r>
            <a:r>
              <a:rPr lang="nl-NL" baseline="0" dirty="0" err="1" smtClean="0"/>
              <a:t>Noordkop</a:t>
            </a:r>
            <a:r>
              <a:rPr lang="nl-NL" baseline="0" dirty="0" smtClean="0"/>
              <a:t> voor Elkaar en de krant. We merkten een enorme </a:t>
            </a:r>
            <a:r>
              <a:rPr lang="nl-NL" baseline="0" dirty="0" err="1" smtClean="0"/>
              <a:t>renspons</a:t>
            </a:r>
            <a:r>
              <a:rPr lang="nl-NL" baseline="0" dirty="0" smtClean="0"/>
              <a:t> op het thema eenzaamheid  en veel mensen wilden zich hiervoor inzetten. We hebben zo’n 48 geïnterneerden gehad waarvan een groot deel getraind is en er uiteindelijk nog 34 actief waren.</a:t>
            </a:r>
            <a:endParaRPr lang="nl-NL" dirty="0"/>
          </a:p>
        </p:txBody>
      </p:sp>
      <p:sp>
        <p:nvSpPr>
          <p:cNvPr id="4" name="Tijdelijke aanduiding voor dianummer 3"/>
          <p:cNvSpPr>
            <a:spLocks noGrp="1"/>
          </p:cNvSpPr>
          <p:nvPr>
            <p:ph type="sldNum" sz="quarter" idx="10"/>
          </p:nvPr>
        </p:nvSpPr>
        <p:spPr/>
        <p:txBody>
          <a:bodyPr/>
          <a:lstStyle/>
          <a:p>
            <a:fld id="{BDE409E1-8F63-4783-81B2-18D6ABFCCE77}" type="slidenum">
              <a:rPr lang="nl-NL" smtClean="0"/>
              <a:t>5</a:t>
            </a:fld>
            <a:endParaRPr lang="nl-NL"/>
          </a:p>
        </p:txBody>
      </p:sp>
    </p:spTree>
    <p:extLst>
      <p:ext uri="{BB962C8B-B14F-4D97-AF65-F5344CB8AC3E}">
        <p14:creationId xmlns:p14="http://schemas.microsoft.com/office/powerpoint/2010/main" val="2010075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We </a:t>
            </a:r>
            <a:r>
              <a:rPr lang="nl-NL" baseline="0" dirty="0"/>
              <a:t>kregen deze training hulp van Meike Heessels en Maaike Hermsen, beiden werkzaam aan de Hogeschool Arnhem en Nijmegen (HAN) en verbonden aan het Kenniscentrum HAN Sociaal. De HAN heeft als landelijk projectleider van de WMO-werkplaatsen van 2013 tot 2015, samen met Coalitie Erbij en andere hogescholen, onderzoek gedaan en een training ontwikkeld om eenzaamheid gezamenlijk op te pakken. Dit is de training Eenzaam ben je niet alleen.</a:t>
            </a:r>
          </a:p>
          <a:p>
            <a:r>
              <a:rPr lang="nl-NL" baseline="0" dirty="0"/>
              <a:t>Ook hebben zij het spel Kletsborden ontwikkeld, waarmee mensen met elkaar in gesprek kunnen gaan over levensthema’s, waaronder eenzaamheid. Dit spel geeft tevens aanzet tot nadenken over sociale relaties en ontdekken van de betekenis de waarde hiervan.</a:t>
            </a:r>
          </a:p>
          <a:p>
            <a:endParaRPr lang="nl-NL"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l-NL" dirty="0"/>
              <a:t>Omdat het aantal huisbezoeken</a:t>
            </a:r>
            <a:r>
              <a:rPr lang="nl-NL" baseline="0" dirty="0"/>
              <a:t> hoger leek te worden dan in eerste instantie gedacht en er ondertussen een aantal vrijwilligers waren afgevallen, hebben Marja en ik 8 nieuwe vrijwilligers getraind voor de huisbezoeken. Zij zijn alle 8 direct van start gegaan. In totaal hebben we nu aan het einde van het project nog 34 vrijwilligers in de groep.</a:t>
            </a:r>
            <a:endParaRPr lang="nl-NL" dirty="0"/>
          </a:p>
          <a:p>
            <a:endParaRPr lang="nl-NL" b="1" baseline="0" dirty="0" smtClean="0"/>
          </a:p>
          <a:p>
            <a:endParaRPr lang="nl-NL" b="1" baseline="0" dirty="0" smtClean="0"/>
          </a:p>
          <a:p>
            <a:r>
              <a:rPr lang="nl-NL" b="1" baseline="0" dirty="0" smtClean="0"/>
              <a:t>Gevolg van deze aanpak is een grote groep zeer betrokken mensen die zich ook nu nog in wil zetten op dit thema.</a:t>
            </a:r>
            <a:endParaRPr lang="nl-NL" b="1" baseline="0" dirty="0"/>
          </a:p>
          <a:p>
            <a:endParaRPr lang="nl-NL" b="1" baseline="0" dirty="0"/>
          </a:p>
        </p:txBody>
      </p:sp>
      <p:sp>
        <p:nvSpPr>
          <p:cNvPr id="4" name="Tijdelijke aanduiding voor dianummer 3"/>
          <p:cNvSpPr>
            <a:spLocks noGrp="1"/>
          </p:cNvSpPr>
          <p:nvPr>
            <p:ph type="sldNum" sz="quarter" idx="10"/>
          </p:nvPr>
        </p:nvSpPr>
        <p:spPr/>
        <p:txBody>
          <a:bodyPr/>
          <a:lstStyle/>
          <a:p>
            <a:fld id="{BDE409E1-8F63-4783-81B2-18D6ABFCCE77}" type="slidenum">
              <a:rPr lang="nl-NL" smtClean="0"/>
              <a:t>6</a:t>
            </a:fld>
            <a:endParaRPr lang="nl-NL"/>
          </a:p>
        </p:txBody>
      </p:sp>
    </p:spTree>
    <p:extLst>
      <p:ext uri="{BB962C8B-B14F-4D97-AF65-F5344CB8AC3E}">
        <p14:creationId xmlns:p14="http://schemas.microsoft.com/office/powerpoint/2010/main" val="864754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Ik wil graag een aantal</a:t>
            </a:r>
            <a:r>
              <a:rPr lang="nl-NL" baseline="0" dirty="0" smtClean="0"/>
              <a:t> aandachtspunten benoemen voor het werken met vrijwilligers.</a:t>
            </a:r>
          </a:p>
          <a:p>
            <a:r>
              <a:rPr lang="nl-NL" baseline="0" dirty="0" smtClean="0"/>
              <a:t>Eenzaamheid trekt aan bij werving; Pauline illustreert straks dat het bij mensen die eenzaamheid ervaren niet een juist woord is om te gebruiken</a:t>
            </a:r>
            <a:endParaRPr lang="nl-NL" dirty="0" smtClean="0"/>
          </a:p>
        </p:txBody>
      </p:sp>
      <p:sp>
        <p:nvSpPr>
          <p:cNvPr id="4" name="Tijdelijke aanduiding voor dianummer 3"/>
          <p:cNvSpPr>
            <a:spLocks noGrp="1"/>
          </p:cNvSpPr>
          <p:nvPr>
            <p:ph type="sldNum" sz="quarter" idx="10"/>
          </p:nvPr>
        </p:nvSpPr>
        <p:spPr/>
        <p:txBody>
          <a:bodyPr/>
          <a:lstStyle/>
          <a:p>
            <a:fld id="{2AC92A3F-A825-43B1-A630-6CDB72E1A8AC}" type="slidenum">
              <a:rPr lang="nl-NL" smtClean="0"/>
              <a:t>7</a:t>
            </a:fld>
            <a:endParaRPr lang="nl-NL"/>
          </a:p>
        </p:txBody>
      </p:sp>
    </p:spTree>
    <p:extLst>
      <p:ext uri="{BB962C8B-B14F-4D97-AF65-F5344CB8AC3E}">
        <p14:creationId xmlns:p14="http://schemas.microsoft.com/office/powerpoint/2010/main" val="101675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a:t>
            </a:r>
            <a:r>
              <a:rPr lang="nl-NL" baseline="0" dirty="0"/>
              <a:t> zijn in totaal 800 adressen, van mensen ouder dan 75 jaar, door middel van een steekproef vanuit de gemeente aangeleverd. Deze ouderen zijn</a:t>
            </a:r>
            <a:r>
              <a:rPr lang="nl-NL" b="0" baseline="0" dirty="0"/>
              <a:t>,</a:t>
            </a:r>
            <a:r>
              <a:rPr lang="nl-NL" b="1" baseline="0" dirty="0"/>
              <a:t> </a:t>
            </a:r>
            <a:r>
              <a:rPr lang="nl-NL" b="0" baseline="0" dirty="0"/>
              <a:t>verdeeld</a:t>
            </a:r>
            <a:r>
              <a:rPr lang="nl-NL" b="1" baseline="0" dirty="0"/>
              <a:t> </a:t>
            </a:r>
            <a:r>
              <a:rPr lang="nl-NL" baseline="0" dirty="0"/>
              <a:t>over twee rondes, door middel van een brief uitgenodigd om deel te nemen aan een huisbezoek. We hebben een extra marge van 10% aangehouden.</a:t>
            </a:r>
          </a:p>
          <a:p>
            <a:endParaRPr lang="nl-NL" baseline="0" dirty="0" smtClean="0"/>
          </a:p>
          <a:p>
            <a:r>
              <a:rPr lang="nl-NL" baseline="0" dirty="0" smtClean="0"/>
              <a:t>Hierbij kozen we voor een brief uit naam van de wethouder waarin we bewust niet alleen over eenzaamheid spraken.</a:t>
            </a:r>
            <a:endParaRPr lang="nl-NL"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l-NL" sz="1200" dirty="0"/>
              <a:t>Besluit: meedoen tenzij afbellen of aanmelden om mee te doen</a:t>
            </a:r>
          </a:p>
          <a:p>
            <a:endParaRPr lang="nl-NL" dirty="0"/>
          </a:p>
        </p:txBody>
      </p:sp>
      <p:sp>
        <p:nvSpPr>
          <p:cNvPr id="4" name="Tijdelijke aanduiding voor dianummer 3"/>
          <p:cNvSpPr>
            <a:spLocks noGrp="1"/>
          </p:cNvSpPr>
          <p:nvPr>
            <p:ph type="sldNum" sz="quarter" idx="10"/>
          </p:nvPr>
        </p:nvSpPr>
        <p:spPr/>
        <p:txBody>
          <a:bodyPr/>
          <a:lstStyle/>
          <a:p>
            <a:fld id="{BDE409E1-8F63-4783-81B2-18D6ABFCCE77}" type="slidenum">
              <a:rPr lang="nl-NL" smtClean="0"/>
              <a:t>8</a:t>
            </a:fld>
            <a:endParaRPr lang="nl-NL"/>
          </a:p>
        </p:txBody>
      </p:sp>
    </p:spTree>
    <p:extLst>
      <p:ext uri="{BB962C8B-B14F-4D97-AF65-F5344CB8AC3E}">
        <p14:creationId xmlns:p14="http://schemas.microsoft.com/office/powerpoint/2010/main" val="3161353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baseline="0" dirty="0" smtClean="0"/>
              <a:t>Heb je een groot aantal brieven te versturen en dus veel huisbezoeken uit te voeren en te verwerken? Verdeel dan de brieven. Hiermee verspreid je het werk en voorkom je dat ouderen te lang moeten wachten of niet meer weten waar het over gaat.</a:t>
            </a:r>
          </a:p>
          <a:p>
            <a:pPr marL="171450" indent="-171450">
              <a:buFontTx/>
              <a:buChar char="-"/>
            </a:pPr>
            <a:r>
              <a:rPr lang="nl-NL" baseline="0" dirty="0" smtClean="0"/>
              <a:t>Sommige ouderen lezen moeilijk of laten post liggen voor de hulp/kinderen. Houd hier rekening mee. Daarom kozen wij voor een week respons tijd. Dit geeft echter geen garanties.</a:t>
            </a:r>
          </a:p>
          <a:p>
            <a:r>
              <a:rPr lang="nl-NL" baseline="0" dirty="0" smtClean="0"/>
              <a:t>- Doordat niet iedereen afbelt, leek </a:t>
            </a:r>
            <a:r>
              <a:rPr lang="nl-NL" baseline="0" dirty="0"/>
              <a:t>de respons ruim hoger dan de geschatte 300 huisbezoeken in totaal. In de praktijk zagen we echter dat een deel van de ouderen alsnog hun afspraak afbelden als er een concrete afspraak door de vrijwilliger werd gemaakt. </a:t>
            </a:r>
            <a:r>
              <a:rPr lang="nl-NL" baseline="0" dirty="0" smtClean="0"/>
              <a:t>Van de 876 personen met een brief hebben we er uiteindelijk 407 bezocht.</a:t>
            </a:r>
          </a:p>
          <a:p>
            <a:r>
              <a:rPr lang="nl-NL" baseline="0" dirty="0" smtClean="0"/>
              <a:t>- Let op: de verdeling kost veel tijd; houd rekening met </a:t>
            </a:r>
            <a:r>
              <a:rPr lang="nl-NL" baseline="0" dirty="0" err="1" smtClean="0"/>
              <a:t>afbellers</a:t>
            </a:r>
            <a:r>
              <a:rPr lang="nl-NL" baseline="0" dirty="0" smtClean="0"/>
              <a:t> op het laatste moment</a:t>
            </a:r>
          </a:p>
          <a:p>
            <a:endParaRPr lang="nl-NL" baseline="0" dirty="0" smtClean="0"/>
          </a:p>
          <a:p>
            <a:r>
              <a:rPr lang="nl-NL" baseline="0" dirty="0" smtClean="0"/>
              <a:t>Waarom bellen mensen af? Vaak horen we dat mensen niet eenzaam zijn omdat hun partner nog leeft. Helaas merken wij in de praktijk vanuit het ouderenwerk dat veel mensen wel in de problemen komen en eenzaamheid ontstaat als die partner, veelal het enige contact, plotseling of door ziekte wegvalt. </a:t>
            </a:r>
            <a:endParaRPr lang="nl-NL" dirty="0" smtClean="0"/>
          </a:p>
          <a:p>
            <a:endParaRPr lang="nl-NL" baseline="0" dirty="0"/>
          </a:p>
          <a:p>
            <a:endParaRPr lang="nl-NL" baseline="0" dirty="0"/>
          </a:p>
        </p:txBody>
      </p:sp>
      <p:sp>
        <p:nvSpPr>
          <p:cNvPr id="4" name="Tijdelijke aanduiding voor dianummer 3"/>
          <p:cNvSpPr>
            <a:spLocks noGrp="1"/>
          </p:cNvSpPr>
          <p:nvPr>
            <p:ph type="sldNum" sz="quarter" idx="10"/>
          </p:nvPr>
        </p:nvSpPr>
        <p:spPr/>
        <p:txBody>
          <a:bodyPr/>
          <a:lstStyle/>
          <a:p>
            <a:fld id="{BDE409E1-8F63-4783-81B2-18D6ABFCCE77}" type="slidenum">
              <a:rPr lang="nl-NL" smtClean="0"/>
              <a:t>9</a:t>
            </a:fld>
            <a:endParaRPr lang="nl-NL"/>
          </a:p>
        </p:txBody>
      </p:sp>
    </p:spTree>
    <p:extLst>
      <p:ext uri="{BB962C8B-B14F-4D97-AF65-F5344CB8AC3E}">
        <p14:creationId xmlns:p14="http://schemas.microsoft.com/office/powerpoint/2010/main" val="234389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Tijdens</a:t>
            </a:r>
            <a:r>
              <a:rPr lang="nl-NL" baseline="0" dirty="0"/>
              <a:t> de huisbezoeken zijn veel persoonlijke zaken met de ouderen besproken. Daarmee val je niet zomaar in huis, dus werd er altijd gestart met een introductie en algemene open vraag als “Hoe gaat het met u?”. Van hieruit ontstonden de gesprekken, waarbij de volgende onderwerpen besproken zijn: </a:t>
            </a:r>
          </a:p>
          <a:p>
            <a:pPr marL="171450" indent="-171450">
              <a:buFont typeface="Arial" panose="020B0604020202020204" pitchFamily="34" charset="0"/>
              <a:buChar char="•"/>
            </a:pPr>
            <a:r>
              <a:rPr lang="nl-NL" baseline="0" dirty="0"/>
              <a:t>algemene gegevens, </a:t>
            </a:r>
          </a:p>
          <a:p>
            <a:pPr marL="171450" indent="-171450">
              <a:buFont typeface="Arial" panose="020B0604020202020204" pitchFamily="34" charset="0"/>
              <a:buChar char="•"/>
            </a:pPr>
            <a:r>
              <a:rPr lang="nl-NL" baseline="0" dirty="0"/>
              <a:t>vragen over de woonsituatie (o.a. met wie woont u en voelt u zich veilig, hoe vaak heeft u contact met buren) </a:t>
            </a:r>
          </a:p>
          <a:p>
            <a:pPr marL="171450" indent="-171450">
              <a:buFont typeface="Arial" panose="020B0604020202020204" pitchFamily="34" charset="0"/>
              <a:buChar char="•"/>
            </a:pPr>
            <a:r>
              <a:rPr lang="nl-NL" baseline="0" dirty="0"/>
              <a:t>de gezondheid (bent u door gezondheid beperkt in activiteiten, krijgt u hulp, wie kunnen u helpen), </a:t>
            </a:r>
          </a:p>
          <a:p>
            <a:pPr marL="171450" indent="-171450">
              <a:buFont typeface="Arial" panose="020B0604020202020204" pitchFamily="34" charset="0"/>
              <a:buChar char="•"/>
            </a:pPr>
            <a:r>
              <a:rPr lang="nl-NL" baseline="0" dirty="0"/>
              <a:t>sociale contacten/eenzaamheid (met wie heeft u contact, uitspraken over eenzaamheid, eigen visie over eenzaamheid, wilt u meer mensen ontmoeten en kunt u dit zelf organiseren), </a:t>
            </a:r>
          </a:p>
          <a:p>
            <a:pPr marL="171450" indent="-171450">
              <a:buFont typeface="Arial" panose="020B0604020202020204" pitchFamily="34" charset="0"/>
              <a:buChar char="•"/>
            </a:pPr>
            <a:r>
              <a:rPr lang="nl-NL" baseline="0" dirty="0"/>
              <a:t>activiteiten (welke activiteiten onderneemt u binnenshuis en buitenshuis, waar zou u aan deel willen nemen, in welke mate kunt u dat zelf organiseren) die worden ondernomen</a:t>
            </a:r>
          </a:p>
          <a:p>
            <a:pPr marL="171450" indent="-171450">
              <a:buFont typeface="Arial" panose="020B0604020202020204" pitchFamily="34" charset="0"/>
              <a:buChar char="•"/>
            </a:pPr>
            <a:r>
              <a:rPr lang="nl-NL" baseline="0" dirty="0"/>
              <a:t>Vrijwilligerswerk (doet u dit, wilt u dit doen, kunt u dit zelf organiseren)</a:t>
            </a:r>
          </a:p>
          <a:p>
            <a:pPr marL="171450" indent="-171450">
              <a:buFont typeface="Arial" panose="020B0604020202020204" pitchFamily="34" charset="0"/>
              <a:buChar char="•"/>
            </a:pPr>
            <a:r>
              <a:rPr lang="nl-NL" baseline="0" dirty="0"/>
              <a:t>Diepte-interview (wilt u in een extra gesprek met iemand spreken over uw beleving van eenzaamheid)</a:t>
            </a:r>
          </a:p>
          <a:p>
            <a:pPr marL="171450" indent="-171450">
              <a:buFont typeface="Arial" panose="020B0604020202020204" pitchFamily="34" charset="0"/>
              <a:buChar char="•"/>
            </a:pPr>
            <a:endParaRPr lang="nl-NL" baseline="0" dirty="0"/>
          </a:p>
          <a:p>
            <a:pPr marL="171450" indent="-171450">
              <a:buFont typeface="Arial" panose="020B0604020202020204" pitchFamily="34" charset="0"/>
              <a:buChar char="•"/>
            </a:pPr>
            <a:r>
              <a:rPr lang="nl-NL" baseline="0" dirty="0"/>
              <a:t>En uiteraard als er nog andere zaken ter tafel kwamen of vragen die er leefden kon dit ook besproken worden; </a:t>
            </a:r>
            <a:r>
              <a:rPr lang="nl-NL" baseline="0" dirty="0" err="1"/>
              <a:t>w.v.t.t.k</a:t>
            </a:r>
            <a:r>
              <a:rPr lang="nl-NL" baseline="0" dirty="0"/>
              <a:t>. </a:t>
            </a:r>
            <a:endParaRPr lang="nl-NL" dirty="0"/>
          </a:p>
        </p:txBody>
      </p:sp>
      <p:sp>
        <p:nvSpPr>
          <p:cNvPr id="4" name="Tijdelijke aanduiding voor dianummer 3"/>
          <p:cNvSpPr>
            <a:spLocks noGrp="1"/>
          </p:cNvSpPr>
          <p:nvPr>
            <p:ph type="sldNum" sz="quarter" idx="10"/>
          </p:nvPr>
        </p:nvSpPr>
        <p:spPr/>
        <p:txBody>
          <a:bodyPr/>
          <a:lstStyle/>
          <a:p>
            <a:fld id="{BDE409E1-8F63-4783-81B2-18D6ABFCCE77}" type="slidenum">
              <a:rPr lang="nl-NL" smtClean="0"/>
              <a:t>10</a:t>
            </a:fld>
            <a:endParaRPr lang="nl-NL"/>
          </a:p>
        </p:txBody>
      </p:sp>
    </p:spTree>
    <p:extLst>
      <p:ext uri="{BB962C8B-B14F-4D97-AF65-F5344CB8AC3E}">
        <p14:creationId xmlns:p14="http://schemas.microsoft.com/office/powerpoint/2010/main" val="1711115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299B04CE-5E82-411F-B95B-336185CEC909}" type="datetimeFigureOut">
              <a:rPr lang="nl-NL" smtClean="0"/>
              <a:t>12-10-17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50F5571-B80B-4D3F-9CD6-1A9322F3F234}" type="slidenum">
              <a:rPr lang="nl-NL" smtClean="0"/>
              <a:t>‹nr.›</a:t>
            </a:fld>
            <a:endParaRPr lang="nl-NL"/>
          </a:p>
        </p:txBody>
      </p:sp>
    </p:spTree>
    <p:extLst>
      <p:ext uri="{BB962C8B-B14F-4D97-AF65-F5344CB8AC3E}">
        <p14:creationId xmlns:p14="http://schemas.microsoft.com/office/powerpoint/2010/main" val="1147096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299B04CE-5E82-411F-B95B-336185CEC909}" type="datetimeFigureOut">
              <a:rPr lang="nl-NL" smtClean="0"/>
              <a:t>12-10-17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50F5571-B80B-4D3F-9CD6-1A9322F3F234}" type="slidenum">
              <a:rPr lang="nl-NL" smtClean="0"/>
              <a:t>‹nr.›</a:t>
            </a:fld>
            <a:endParaRPr lang="nl-NL"/>
          </a:p>
        </p:txBody>
      </p:sp>
    </p:spTree>
    <p:extLst>
      <p:ext uri="{BB962C8B-B14F-4D97-AF65-F5344CB8AC3E}">
        <p14:creationId xmlns:p14="http://schemas.microsoft.com/office/powerpoint/2010/main" val="735502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299B04CE-5E82-411F-B95B-336185CEC909}" type="datetimeFigureOut">
              <a:rPr lang="nl-NL" smtClean="0"/>
              <a:t>12-10-17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50F5571-B80B-4D3F-9CD6-1A9322F3F234}" type="slidenum">
              <a:rPr lang="nl-NL" smtClean="0"/>
              <a:t>‹nr.›</a:t>
            </a:fld>
            <a:endParaRPr lang="nl-N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41326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299B04CE-5E82-411F-B95B-336185CEC909}" type="datetimeFigureOut">
              <a:rPr lang="nl-NL" smtClean="0"/>
              <a:t>12-10-17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50F5571-B80B-4D3F-9CD6-1A9322F3F234}" type="slidenum">
              <a:rPr lang="nl-NL" smtClean="0"/>
              <a:t>‹nr.›</a:t>
            </a:fld>
            <a:endParaRPr lang="nl-NL"/>
          </a:p>
        </p:txBody>
      </p:sp>
    </p:spTree>
    <p:extLst>
      <p:ext uri="{BB962C8B-B14F-4D97-AF65-F5344CB8AC3E}">
        <p14:creationId xmlns:p14="http://schemas.microsoft.com/office/powerpoint/2010/main" val="3486282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299B04CE-5E82-411F-B95B-336185CEC909}" type="datetimeFigureOut">
              <a:rPr lang="nl-NL" smtClean="0"/>
              <a:t>12-10-17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50F5571-B80B-4D3F-9CD6-1A9322F3F234}"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62147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299B04CE-5E82-411F-B95B-336185CEC909}" type="datetimeFigureOut">
              <a:rPr lang="nl-NL" smtClean="0"/>
              <a:t>12-10-17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50F5571-B80B-4D3F-9CD6-1A9322F3F234}" type="slidenum">
              <a:rPr lang="nl-NL" smtClean="0"/>
              <a:t>‹nr.›</a:t>
            </a:fld>
            <a:endParaRPr lang="nl-NL"/>
          </a:p>
        </p:txBody>
      </p:sp>
    </p:spTree>
    <p:extLst>
      <p:ext uri="{BB962C8B-B14F-4D97-AF65-F5344CB8AC3E}">
        <p14:creationId xmlns:p14="http://schemas.microsoft.com/office/powerpoint/2010/main" val="2994461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99B04CE-5E82-411F-B95B-336185CEC909}" type="datetimeFigureOut">
              <a:rPr lang="nl-NL" smtClean="0"/>
              <a:t>12-10-17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50F5571-B80B-4D3F-9CD6-1A9322F3F234}" type="slidenum">
              <a:rPr lang="nl-NL" smtClean="0"/>
              <a:t>‹nr.›</a:t>
            </a:fld>
            <a:endParaRPr lang="nl-NL"/>
          </a:p>
        </p:txBody>
      </p:sp>
    </p:spTree>
    <p:extLst>
      <p:ext uri="{BB962C8B-B14F-4D97-AF65-F5344CB8AC3E}">
        <p14:creationId xmlns:p14="http://schemas.microsoft.com/office/powerpoint/2010/main" val="3603920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99B04CE-5E82-411F-B95B-336185CEC909}" type="datetimeFigureOut">
              <a:rPr lang="nl-NL" smtClean="0"/>
              <a:t>12-10-17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50F5571-B80B-4D3F-9CD6-1A9322F3F234}" type="slidenum">
              <a:rPr lang="nl-NL" smtClean="0"/>
              <a:t>‹nr.›</a:t>
            </a:fld>
            <a:endParaRPr lang="nl-NL"/>
          </a:p>
        </p:txBody>
      </p:sp>
    </p:spTree>
    <p:extLst>
      <p:ext uri="{BB962C8B-B14F-4D97-AF65-F5344CB8AC3E}">
        <p14:creationId xmlns:p14="http://schemas.microsoft.com/office/powerpoint/2010/main" val="4014083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99B04CE-5E82-411F-B95B-336185CEC909}" type="datetimeFigureOut">
              <a:rPr lang="nl-NL" smtClean="0"/>
              <a:t>12-10-17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50F5571-B80B-4D3F-9CD6-1A9322F3F234}" type="slidenum">
              <a:rPr lang="nl-NL" smtClean="0"/>
              <a:t>‹nr.›</a:t>
            </a:fld>
            <a:endParaRPr lang="nl-NL"/>
          </a:p>
        </p:txBody>
      </p:sp>
    </p:spTree>
    <p:extLst>
      <p:ext uri="{BB962C8B-B14F-4D97-AF65-F5344CB8AC3E}">
        <p14:creationId xmlns:p14="http://schemas.microsoft.com/office/powerpoint/2010/main" val="2241313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299B04CE-5E82-411F-B95B-336185CEC909}" type="datetimeFigureOut">
              <a:rPr lang="nl-NL" smtClean="0"/>
              <a:t>12-10-17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50F5571-B80B-4D3F-9CD6-1A9322F3F234}" type="slidenum">
              <a:rPr lang="nl-NL" smtClean="0"/>
              <a:t>‹nr.›</a:t>
            </a:fld>
            <a:endParaRPr lang="nl-NL"/>
          </a:p>
        </p:txBody>
      </p:sp>
    </p:spTree>
    <p:extLst>
      <p:ext uri="{BB962C8B-B14F-4D97-AF65-F5344CB8AC3E}">
        <p14:creationId xmlns:p14="http://schemas.microsoft.com/office/powerpoint/2010/main" val="749465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299B04CE-5E82-411F-B95B-336185CEC909}" type="datetimeFigureOut">
              <a:rPr lang="nl-NL" smtClean="0"/>
              <a:t>12-10-17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50F5571-B80B-4D3F-9CD6-1A9322F3F234}" type="slidenum">
              <a:rPr lang="nl-NL" smtClean="0"/>
              <a:t>‹nr.›</a:t>
            </a:fld>
            <a:endParaRPr lang="nl-NL"/>
          </a:p>
        </p:txBody>
      </p:sp>
    </p:spTree>
    <p:extLst>
      <p:ext uri="{BB962C8B-B14F-4D97-AF65-F5344CB8AC3E}">
        <p14:creationId xmlns:p14="http://schemas.microsoft.com/office/powerpoint/2010/main" val="1158092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299B04CE-5E82-411F-B95B-336185CEC909}" type="datetimeFigureOut">
              <a:rPr lang="nl-NL" smtClean="0"/>
              <a:t>12-10-17</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950F5571-B80B-4D3F-9CD6-1A9322F3F234}" type="slidenum">
              <a:rPr lang="nl-NL" smtClean="0"/>
              <a:t>‹nr.›</a:t>
            </a:fld>
            <a:endParaRPr lang="nl-NL"/>
          </a:p>
        </p:txBody>
      </p:sp>
    </p:spTree>
    <p:extLst>
      <p:ext uri="{BB962C8B-B14F-4D97-AF65-F5344CB8AC3E}">
        <p14:creationId xmlns:p14="http://schemas.microsoft.com/office/powerpoint/2010/main" val="4235802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299B04CE-5E82-411F-B95B-336185CEC909}" type="datetimeFigureOut">
              <a:rPr lang="nl-NL" smtClean="0"/>
              <a:t>12-10-17</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950F5571-B80B-4D3F-9CD6-1A9322F3F234}" type="slidenum">
              <a:rPr lang="nl-NL" smtClean="0"/>
              <a:t>‹nr.›</a:t>
            </a:fld>
            <a:endParaRPr lang="nl-NL"/>
          </a:p>
        </p:txBody>
      </p:sp>
    </p:spTree>
    <p:extLst>
      <p:ext uri="{BB962C8B-B14F-4D97-AF65-F5344CB8AC3E}">
        <p14:creationId xmlns:p14="http://schemas.microsoft.com/office/powerpoint/2010/main" val="1525632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9B04CE-5E82-411F-B95B-336185CEC909}" type="datetimeFigureOut">
              <a:rPr lang="nl-NL" smtClean="0"/>
              <a:t>12-10-17</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950F5571-B80B-4D3F-9CD6-1A9322F3F234}" type="slidenum">
              <a:rPr lang="nl-NL" smtClean="0"/>
              <a:t>‹nr.›</a:t>
            </a:fld>
            <a:endParaRPr lang="nl-NL"/>
          </a:p>
        </p:txBody>
      </p:sp>
    </p:spTree>
    <p:extLst>
      <p:ext uri="{BB962C8B-B14F-4D97-AF65-F5344CB8AC3E}">
        <p14:creationId xmlns:p14="http://schemas.microsoft.com/office/powerpoint/2010/main" val="2820431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299B04CE-5E82-411F-B95B-336185CEC909}" type="datetimeFigureOut">
              <a:rPr lang="nl-NL" smtClean="0"/>
              <a:t>12-10-17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50F5571-B80B-4D3F-9CD6-1A9322F3F234}" type="slidenum">
              <a:rPr lang="nl-NL" smtClean="0"/>
              <a:t>‹nr.›</a:t>
            </a:fld>
            <a:endParaRPr lang="nl-NL"/>
          </a:p>
        </p:txBody>
      </p:sp>
    </p:spTree>
    <p:extLst>
      <p:ext uri="{BB962C8B-B14F-4D97-AF65-F5344CB8AC3E}">
        <p14:creationId xmlns:p14="http://schemas.microsoft.com/office/powerpoint/2010/main" val="768134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299B04CE-5E82-411F-B95B-336185CEC909}" type="datetimeFigureOut">
              <a:rPr lang="nl-NL" smtClean="0"/>
              <a:t>12-10-17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50F5571-B80B-4D3F-9CD6-1A9322F3F234}" type="slidenum">
              <a:rPr lang="nl-NL" smtClean="0"/>
              <a:t>‹nr.›</a:t>
            </a:fld>
            <a:endParaRPr lang="nl-NL"/>
          </a:p>
        </p:txBody>
      </p:sp>
    </p:spTree>
    <p:extLst>
      <p:ext uri="{BB962C8B-B14F-4D97-AF65-F5344CB8AC3E}">
        <p14:creationId xmlns:p14="http://schemas.microsoft.com/office/powerpoint/2010/main" val="225867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99B04CE-5E82-411F-B95B-336185CEC909}" type="datetimeFigureOut">
              <a:rPr lang="nl-NL" smtClean="0"/>
              <a:t>12-10-17</a:t>
            </a:fld>
            <a:endParaRPr lang="nl-N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50F5571-B80B-4D3F-9CD6-1A9322F3F234}" type="slidenum">
              <a:rPr lang="nl-NL" smtClean="0"/>
              <a:t>‹nr.›</a:t>
            </a:fld>
            <a:endParaRPr lang="nl-NL"/>
          </a:p>
        </p:txBody>
      </p:sp>
    </p:spTree>
    <p:extLst>
      <p:ext uri="{BB962C8B-B14F-4D97-AF65-F5344CB8AC3E}">
        <p14:creationId xmlns:p14="http://schemas.microsoft.com/office/powerpoint/2010/main" val="28891536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hyperlink" Target="mailto:epi@ggdhn.nl" TargetMode="Externa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79489" y="2404534"/>
            <a:ext cx="8619344" cy="968253"/>
          </a:xfrm>
        </p:spPr>
        <p:txBody>
          <a:bodyPr/>
          <a:lstStyle/>
          <a:p>
            <a:pPr algn="l"/>
            <a:r>
              <a:rPr lang="nl-NL" dirty="0"/>
              <a:t>Eenzaam ben je niet alleen</a:t>
            </a:r>
          </a:p>
        </p:txBody>
      </p:sp>
      <p:pic>
        <p:nvPicPr>
          <p:cNvPr id="4" name="Afbeelding 3"/>
          <p:cNvPicPr>
            <a:picLocks noChangeAspect="1"/>
          </p:cNvPicPr>
          <p:nvPr/>
        </p:nvPicPr>
        <p:blipFill>
          <a:blip r:embed="rId2"/>
          <a:stretch>
            <a:fillRect/>
          </a:stretch>
        </p:blipFill>
        <p:spPr>
          <a:xfrm>
            <a:off x="902757" y="3805032"/>
            <a:ext cx="2175803" cy="1087902"/>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8560" y="4008696"/>
            <a:ext cx="3667125" cy="1247775"/>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5685" y="3548883"/>
            <a:ext cx="2857500" cy="1600200"/>
          </a:xfrm>
          <a:prstGeom prst="rect">
            <a:avLst/>
          </a:prstGeom>
        </p:spPr>
      </p:pic>
    </p:spTree>
    <p:extLst>
      <p:ext uri="{BB962C8B-B14F-4D97-AF65-F5344CB8AC3E}">
        <p14:creationId xmlns:p14="http://schemas.microsoft.com/office/powerpoint/2010/main" val="2237657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Besproken onderwerpen </a:t>
            </a:r>
          </a:p>
        </p:txBody>
      </p:sp>
      <p:sp>
        <p:nvSpPr>
          <p:cNvPr id="3" name="Tijdelijke aanduiding voor inhoud 2"/>
          <p:cNvSpPr>
            <a:spLocks noGrp="1"/>
          </p:cNvSpPr>
          <p:nvPr>
            <p:ph idx="1"/>
          </p:nvPr>
        </p:nvSpPr>
        <p:spPr>
          <a:xfrm>
            <a:off x="677334" y="1550665"/>
            <a:ext cx="8596668" cy="4967518"/>
          </a:xfrm>
        </p:spPr>
        <p:txBody>
          <a:bodyPr>
            <a:noAutofit/>
          </a:bodyPr>
          <a:lstStyle/>
          <a:p>
            <a:pPr marL="0" indent="0">
              <a:buNone/>
            </a:pPr>
            <a:r>
              <a:rPr lang="nl-NL" sz="2000" dirty="0"/>
              <a:t>“</a:t>
            </a:r>
            <a:r>
              <a:rPr lang="nl-NL" sz="2400" dirty="0"/>
              <a:t>Hoe gaat het met u?”</a:t>
            </a:r>
          </a:p>
          <a:p>
            <a:pPr marL="0" indent="0">
              <a:buNone/>
            </a:pPr>
            <a:endParaRPr lang="nl-NL" sz="2400" dirty="0"/>
          </a:p>
          <a:p>
            <a:r>
              <a:rPr lang="nl-NL" sz="2400" dirty="0"/>
              <a:t>Algemene gegevens t.b.v. onderzoek</a:t>
            </a:r>
          </a:p>
          <a:p>
            <a:r>
              <a:rPr lang="nl-NL" sz="2400" dirty="0"/>
              <a:t>Woonsituatie</a:t>
            </a:r>
          </a:p>
          <a:p>
            <a:r>
              <a:rPr lang="nl-NL" sz="2400" dirty="0"/>
              <a:t>Gezondheid</a:t>
            </a:r>
          </a:p>
          <a:p>
            <a:r>
              <a:rPr lang="nl-NL" sz="2400" dirty="0"/>
              <a:t>Sociale contacten/eenzaamheid</a:t>
            </a:r>
          </a:p>
          <a:p>
            <a:r>
              <a:rPr lang="nl-NL" sz="2400" dirty="0"/>
              <a:t>Activiteiten</a:t>
            </a:r>
          </a:p>
          <a:p>
            <a:r>
              <a:rPr lang="nl-NL" sz="2400" dirty="0"/>
              <a:t>Vrijwilligerswerk</a:t>
            </a:r>
          </a:p>
          <a:p>
            <a:r>
              <a:rPr lang="nl-NL" sz="2400" dirty="0"/>
              <a:t>Deelname aan diepte-interview </a:t>
            </a:r>
          </a:p>
          <a:p>
            <a:r>
              <a:rPr lang="nl-NL" sz="2400" dirty="0" err="1"/>
              <a:t>W.v.t.t.k</a:t>
            </a:r>
            <a:r>
              <a:rPr lang="nl-NL" sz="2400" dirty="0"/>
              <a:t>. </a:t>
            </a:r>
          </a:p>
        </p:txBody>
      </p:sp>
    </p:spTree>
    <p:extLst>
      <p:ext uri="{BB962C8B-B14F-4D97-AF65-F5344CB8AC3E}">
        <p14:creationId xmlns:p14="http://schemas.microsoft.com/office/powerpoint/2010/main" val="1258297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Actief in de wijk</a:t>
            </a:r>
          </a:p>
        </p:txBody>
      </p:sp>
      <p:pic>
        <p:nvPicPr>
          <p:cNvPr id="4098"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5568" t="7165" r="23689" b="3799"/>
          <a:stretch/>
        </p:blipFill>
        <p:spPr bwMode="auto">
          <a:xfrm>
            <a:off x="2351585" y="1480860"/>
            <a:ext cx="2870791" cy="40297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6784" t="9205" r="24648" b="12799"/>
          <a:stretch/>
        </p:blipFill>
        <p:spPr bwMode="auto">
          <a:xfrm>
            <a:off x="6456041" y="1484709"/>
            <a:ext cx="3169725" cy="40722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kstvak 3"/>
          <p:cNvSpPr txBox="1"/>
          <p:nvPr/>
        </p:nvSpPr>
        <p:spPr>
          <a:xfrm>
            <a:off x="565864" y="5715432"/>
            <a:ext cx="8460971" cy="830997"/>
          </a:xfrm>
          <a:prstGeom prst="rect">
            <a:avLst/>
          </a:prstGeom>
          <a:noFill/>
        </p:spPr>
        <p:txBody>
          <a:bodyPr wrap="none" rtlCol="0">
            <a:spAutoFit/>
          </a:bodyPr>
          <a:lstStyle/>
          <a:p>
            <a:pPr marL="342900" indent="-342900">
              <a:buClr>
                <a:schemeClr val="accent1"/>
              </a:buClr>
              <a:buSzPct val="100000"/>
              <a:buFont typeface="Wingdings" charset="2"/>
              <a:buChar char="²"/>
            </a:pPr>
            <a:r>
              <a:rPr lang="nl-NL" sz="2400" dirty="0">
                <a:solidFill>
                  <a:schemeClr val="tx1">
                    <a:lumMod val="75000"/>
                    <a:lumOff val="25000"/>
                  </a:schemeClr>
                </a:solidFill>
              </a:rPr>
              <a:t>Versie voor ouderen  </a:t>
            </a:r>
          </a:p>
          <a:p>
            <a:pPr marL="342900" indent="-342900">
              <a:buClr>
                <a:schemeClr val="accent1"/>
              </a:buClr>
              <a:buSzPct val="100000"/>
              <a:buFont typeface="Wingdings" charset="2"/>
              <a:buChar char="²"/>
            </a:pPr>
            <a:r>
              <a:rPr lang="nl-NL" sz="2400" dirty="0">
                <a:solidFill>
                  <a:schemeClr val="tx1">
                    <a:lumMod val="75000"/>
                    <a:lumOff val="25000"/>
                  </a:schemeClr>
                </a:solidFill>
              </a:rPr>
              <a:t>N</a:t>
            </a:r>
            <a:r>
              <a:rPr lang="nl-NL" sz="2400" dirty="0"/>
              <a:t>etwerkversie met contactpersonen voor doorverwijzing</a:t>
            </a:r>
          </a:p>
        </p:txBody>
      </p:sp>
    </p:spTree>
    <p:extLst>
      <p:ext uri="{BB962C8B-B14F-4D97-AF65-F5344CB8AC3E}">
        <p14:creationId xmlns:p14="http://schemas.microsoft.com/office/powerpoint/2010/main" val="1612793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Hulpvragen van ouderen</a:t>
            </a:r>
          </a:p>
        </p:txBody>
      </p:sp>
      <p:sp>
        <p:nvSpPr>
          <p:cNvPr id="3" name="Tijdelijke aanduiding voor inhoud 2"/>
          <p:cNvSpPr>
            <a:spLocks noGrp="1"/>
          </p:cNvSpPr>
          <p:nvPr>
            <p:ph idx="1"/>
          </p:nvPr>
        </p:nvSpPr>
        <p:spPr>
          <a:xfrm>
            <a:off x="582084" y="1509714"/>
            <a:ext cx="8596668" cy="4697411"/>
          </a:xfrm>
        </p:spPr>
        <p:txBody>
          <a:bodyPr>
            <a:noAutofit/>
          </a:bodyPr>
          <a:lstStyle/>
          <a:p>
            <a:r>
              <a:rPr lang="nl-NL" sz="2400" dirty="0"/>
              <a:t>Besef van klein netwerk, hulp nodig bij vinden nieuw contact, missen goed gesprek, je verhaal niet kwijt kunnen. </a:t>
            </a:r>
          </a:p>
          <a:p>
            <a:r>
              <a:rPr lang="nl-NL" sz="2400" dirty="0" smtClean="0"/>
              <a:t>Veel </a:t>
            </a:r>
            <a:r>
              <a:rPr lang="nl-NL" sz="2400" dirty="0"/>
              <a:t>vraag naar (extra) hulp in huishouden, mobiliteit. </a:t>
            </a:r>
          </a:p>
          <a:p>
            <a:r>
              <a:rPr lang="nl-NL" sz="2400" dirty="0" err="1" smtClean="0"/>
              <a:t>Tuinhulp</a:t>
            </a:r>
            <a:r>
              <a:rPr lang="nl-NL" sz="2400" dirty="0"/>
              <a:t>, boodschappenhulp, administratieve hulp, klusjes in en om huis. </a:t>
            </a:r>
          </a:p>
          <a:p>
            <a:r>
              <a:rPr lang="nl-NL" sz="2400" dirty="0" smtClean="0"/>
              <a:t>Ontlasting </a:t>
            </a:r>
            <a:r>
              <a:rPr lang="nl-NL" sz="2400" dirty="0"/>
              <a:t>mantelzorger en gezelschap voor persoon die zorg krijgt. </a:t>
            </a:r>
            <a:endParaRPr lang="nl-NL" sz="2400" dirty="0" smtClean="0"/>
          </a:p>
          <a:p>
            <a:endParaRPr lang="nl-NL" sz="2400" dirty="0"/>
          </a:p>
          <a:p>
            <a:r>
              <a:rPr lang="nl-NL" sz="2400" dirty="0" smtClean="0"/>
              <a:t>Let op! Deze vragen worden ook </a:t>
            </a:r>
            <a:r>
              <a:rPr lang="nl-NL" sz="2400" i="1" dirty="0" smtClean="0"/>
              <a:t>verborgen</a:t>
            </a:r>
            <a:r>
              <a:rPr lang="nl-NL" sz="2400" dirty="0" smtClean="0"/>
              <a:t> gesteld.</a:t>
            </a:r>
            <a:endParaRPr lang="nl-NL" sz="2400" dirty="0"/>
          </a:p>
        </p:txBody>
      </p:sp>
    </p:spTree>
    <p:extLst>
      <p:ext uri="{BB962C8B-B14F-4D97-AF65-F5344CB8AC3E}">
        <p14:creationId xmlns:p14="http://schemas.microsoft.com/office/powerpoint/2010/main" val="1088144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Geboden hulp</a:t>
            </a:r>
          </a:p>
        </p:txBody>
      </p:sp>
      <p:sp>
        <p:nvSpPr>
          <p:cNvPr id="3" name="Tijdelijke aanduiding voor inhoud 2"/>
          <p:cNvSpPr>
            <a:spLocks noGrp="1"/>
          </p:cNvSpPr>
          <p:nvPr>
            <p:ph idx="1"/>
          </p:nvPr>
        </p:nvSpPr>
        <p:spPr>
          <a:xfrm>
            <a:off x="677334" y="1730375"/>
            <a:ext cx="8596668" cy="4310987"/>
          </a:xfrm>
        </p:spPr>
        <p:txBody>
          <a:bodyPr>
            <a:normAutofit/>
          </a:bodyPr>
          <a:lstStyle/>
          <a:p>
            <a:r>
              <a:rPr lang="nl-NL" sz="2400" dirty="0"/>
              <a:t>Informatie en advies aan de telefoon</a:t>
            </a:r>
          </a:p>
          <a:p>
            <a:r>
              <a:rPr lang="nl-NL" sz="2400" dirty="0"/>
              <a:t>Opsturen folders</a:t>
            </a:r>
          </a:p>
          <a:p>
            <a:r>
              <a:rPr lang="nl-NL" sz="2400" dirty="0"/>
              <a:t>Huisbezoek door Ouderenadviseur</a:t>
            </a:r>
          </a:p>
          <a:p>
            <a:r>
              <a:rPr lang="nl-NL" sz="2400" dirty="0"/>
              <a:t>Doorverwijzen naar/helpen bij vinden van weg naar </a:t>
            </a:r>
            <a:r>
              <a:rPr lang="nl-NL" sz="2400" dirty="0" err="1"/>
              <a:t>WonenPlus</a:t>
            </a:r>
            <a:r>
              <a:rPr lang="nl-NL" sz="2400" dirty="0"/>
              <a:t>, WMO, Levensvragen, Bezoekdienst, </a:t>
            </a:r>
            <a:r>
              <a:rPr lang="nl-NL" sz="2400" dirty="0" err="1"/>
              <a:t>SamenKracht</a:t>
            </a:r>
            <a:r>
              <a:rPr lang="nl-NL" sz="2400" dirty="0"/>
              <a:t>, projecten en diensten van netwerkpartners </a:t>
            </a:r>
          </a:p>
          <a:p>
            <a:pPr marL="0" indent="0">
              <a:buNone/>
            </a:pPr>
            <a:endParaRPr lang="nl-NL" sz="2400" dirty="0">
              <a:solidFill>
                <a:srgbClr val="90C226"/>
              </a:solidFill>
            </a:endParaRPr>
          </a:p>
          <a:p>
            <a:pPr marL="0" indent="0">
              <a:buNone/>
            </a:pPr>
            <a:r>
              <a:rPr lang="nl-NL" sz="2400" dirty="0">
                <a:solidFill>
                  <a:srgbClr val="90C226"/>
                </a:solidFill>
              </a:rPr>
              <a:t>Nazorg gewenst en hard nodig!</a:t>
            </a:r>
          </a:p>
        </p:txBody>
      </p:sp>
    </p:spTree>
    <p:extLst>
      <p:ext uri="{BB962C8B-B14F-4D97-AF65-F5344CB8AC3E}">
        <p14:creationId xmlns:p14="http://schemas.microsoft.com/office/powerpoint/2010/main" val="3604822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Onderzoek </a:t>
            </a:r>
          </a:p>
        </p:txBody>
      </p:sp>
      <p:sp>
        <p:nvSpPr>
          <p:cNvPr id="3" name="Tijdelijke aanduiding voor inhoud 2"/>
          <p:cNvSpPr>
            <a:spLocks noGrp="1"/>
          </p:cNvSpPr>
          <p:nvPr>
            <p:ph idx="1"/>
          </p:nvPr>
        </p:nvSpPr>
        <p:spPr/>
        <p:txBody>
          <a:bodyPr>
            <a:normAutofit/>
          </a:bodyPr>
          <a:lstStyle/>
          <a:p>
            <a:r>
              <a:rPr lang="en-US" sz="2400" i="1" dirty="0" err="1"/>
              <a:t>Welke</a:t>
            </a:r>
            <a:r>
              <a:rPr lang="en-US" sz="2400" i="1" dirty="0"/>
              <a:t> </a:t>
            </a:r>
            <a:r>
              <a:rPr lang="en-US" sz="2400" i="1" dirty="0" err="1"/>
              <a:t>beleidsmaatregelen</a:t>
            </a:r>
            <a:r>
              <a:rPr lang="en-US" sz="2400" i="1" dirty="0"/>
              <a:t> </a:t>
            </a:r>
            <a:r>
              <a:rPr lang="en-US" sz="2400" i="1" dirty="0" err="1"/>
              <a:t>kunnen</a:t>
            </a:r>
            <a:r>
              <a:rPr lang="en-US" sz="2400" i="1" dirty="0"/>
              <a:t> </a:t>
            </a:r>
            <a:r>
              <a:rPr lang="en-US" sz="2400" i="1" dirty="0" err="1"/>
              <a:t>ingevoerd</a:t>
            </a:r>
            <a:r>
              <a:rPr lang="en-US" sz="2400" i="1" dirty="0"/>
              <a:t> </a:t>
            </a:r>
            <a:r>
              <a:rPr lang="en-US" sz="2400" i="1" dirty="0" err="1"/>
              <a:t>worden</a:t>
            </a:r>
            <a:r>
              <a:rPr lang="en-US" sz="2400" i="1" dirty="0"/>
              <a:t> door de </a:t>
            </a:r>
            <a:r>
              <a:rPr lang="en-US" sz="2400" i="1" dirty="0" err="1"/>
              <a:t>gemeente</a:t>
            </a:r>
            <a:r>
              <a:rPr lang="en-US" sz="2400" i="1" dirty="0"/>
              <a:t> Den </a:t>
            </a:r>
            <a:r>
              <a:rPr lang="en-US" sz="2400" i="1" dirty="0" err="1"/>
              <a:t>Helder</a:t>
            </a:r>
            <a:r>
              <a:rPr lang="en-US" sz="2400" i="1" dirty="0"/>
              <a:t> om </a:t>
            </a:r>
            <a:r>
              <a:rPr lang="en-US" sz="2400" i="1" dirty="0" err="1"/>
              <a:t>eenzaamheid</a:t>
            </a:r>
            <a:r>
              <a:rPr lang="en-US" sz="2400" i="1" dirty="0"/>
              <a:t> </a:t>
            </a:r>
            <a:r>
              <a:rPr lang="en-US" sz="2400" i="1" dirty="0" err="1"/>
              <a:t>onder</a:t>
            </a:r>
            <a:r>
              <a:rPr lang="en-US" sz="2400" i="1" dirty="0"/>
              <a:t> </a:t>
            </a:r>
            <a:r>
              <a:rPr lang="en-US" sz="2400" i="1" dirty="0" err="1"/>
              <a:t>ouderen</a:t>
            </a:r>
            <a:r>
              <a:rPr lang="en-US" sz="2400" i="1" dirty="0"/>
              <a:t> </a:t>
            </a:r>
            <a:r>
              <a:rPr lang="en-US" sz="2400" i="1" dirty="0" err="1"/>
              <a:t>te</a:t>
            </a:r>
            <a:r>
              <a:rPr lang="en-US" sz="2400" i="1" dirty="0"/>
              <a:t> </a:t>
            </a:r>
            <a:r>
              <a:rPr lang="en-US" sz="2400" i="1" dirty="0" err="1"/>
              <a:t>verminderen</a:t>
            </a:r>
            <a:r>
              <a:rPr lang="en-US" sz="2400" i="1" dirty="0"/>
              <a:t>?</a:t>
            </a:r>
          </a:p>
          <a:p>
            <a:r>
              <a:rPr lang="en-US" sz="2400" i="1" dirty="0"/>
              <a:t>Focus op 75+ in Den </a:t>
            </a:r>
            <a:r>
              <a:rPr lang="en-US" sz="2400" i="1" dirty="0" err="1"/>
              <a:t>Helder</a:t>
            </a:r>
            <a:endParaRPr lang="en-US" sz="2400" i="1" dirty="0"/>
          </a:p>
          <a:p>
            <a:pPr lvl="1"/>
            <a:r>
              <a:rPr lang="en-US" sz="2200" i="1" dirty="0"/>
              <a:t>65-75 </a:t>
            </a:r>
            <a:r>
              <a:rPr lang="en-US" sz="2200" i="1" dirty="0" err="1"/>
              <a:t>jaar</a:t>
            </a:r>
            <a:r>
              <a:rPr lang="en-US" sz="2200" i="1" dirty="0"/>
              <a:t>:  44,1% </a:t>
            </a:r>
            <a:r>
              <a:rPr lang="en-US" sz="2200" i="1" dirty="0" err="1"/>
              <a:t>eenzaam</a:t>
            </a:r>
            <a:endParaRPr lang="en-US" sz="2200" i="1" dirty="0"/>
          </a:p>
          <a:p>
            <a:pPr lvl="1"/>
            <a:r>
              <a:rPr lang="en-US" sz="2200" i="1" dirty="0"/>
              <a:t>75+ </a:t>
            </a:r>
            <a:r>
              <a:rPr lang="en-US" sz="2200" i="1" dirty="0" err="1"/>
              <a:t>jaar</a:t>
            </a:r>
            <a:r>
              <a:rPr lang="en-US" sz="2200" i="1" dirty="0"/>
              <a:t>: 57,5% </a:t>
            </a:r>
            <a:r>
              <a:rPr lang="en-US" sz="2200" i="1" dirty="0" err="1"/>
              <a:t>eenzaam</a:t>
            </a:r>
            <a:endParaRPr lang="nl-NL" sz="2200" dirty="0"/>
          </a:p>
        </p:txBody>
      </p:sp>
      <p:pic>
        <p:nvPicPr>
          <p:cNvPr id="4" name="Afbeelding 3"/>
          <p:cNvPicPr>
            <a:picLocks noChangeAspect="1"/>
          </p:cNvPicPr>
          <p:nvPr/>
        </p:nvPicPr>
        <p:blipFill>
          <a:blip r:embed="rId3"/>
          <a:stretch>
            <a:fillRect/>
          </a:stretch>
        </p:blipFill>
        <p:spPr>
          <a:xfrm>
            <a:off x="629954" y="5382091"/>
            <a:ext cx="2101516" cy="1050758"/>
          </a:xfrm>
          <a:prstGeom prst="rect">
            <a:avLst/>
          </a:prstGeom>
        </p:spPr>
      </p:pic>
    </p:spTree>
    <p:extLst>
      <p:ext uri="{BB962C8B-B14F-4D97-AF65-F5344CB8AC3E}">
        <p14:creationId xmlns:p14="http://schemas.microsoft.com/office/powerpoint/2010/main" val="1352929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Methode</a:t>
            </a:r>
          </a:p>
        </p:txBody>
      </p:sp>
      <p:sp>
        <p:nvSpPr>
          <p:cNvPr id="3" name="Tijdelijke aanduiding voor inhoud 2"/>
          <p:cNvSpPr>
            <a:spLocks noGrp="1"/>
          </p:cNvSpPr>
          <p:nvPr>
            <p:ph sz="half" idx="1"/>
          </p:nvPr>
        </p:nvSpPr>
        <p:spPr>
          <a:xfrm>
            <a:off x="677334" y="2178877"/>
            <a:ext cx="4412636" cy="3880772"/>
          </a:xfrm>
        </p:spPr>
        <p:txBody>
          <a:bodyPr/>
          <a:lstStyle/>
          <a:p>
            <a:r>
              <a:rPr lang="nl-NL" dirty="0"/>
              <a:t>De Jong-Gierveld eenzaamheidsschaal</a:t>
            </a:r>
          </a:p>
          <a:p>
            <a:r>
              <a:rPr lang="nl-NL" dirty="0"/>
              <a:t>3-8 score matig eenzaam</a:t>
            </a:r>
          </a:p>
          <a:p>
            <a:r>
              <a:rPr lang="nl-NL" dirty="0"/>
              <a:t>9-10 score ernstig eenzaam</a:t>
            </a:r>
          </a:p>
          <a:p>
            <a:r>
              <a:rPr lang="nl-NL" dirty="0"/>
              <a:t>11 score zeer ernstig eenzaam</a:t>
            </a:r>
          </a:p>
        </p:txBody>
      </p:sp>
      <p:sp>
        <p:nvSpPr>
          <p:cNvPr id="6" name="Tijdelijke aanduiding voor inhoud 5"/>
          <p:cNvSpPr>
            <a:spLocks noGrp="1"/>
          </p:cNvSpPr>
          <p:nvPr>
            <p:ph sz="half" idx="2"/>
          </p:nvPr>
        </p:nvSpPr>
        <p:spPr/>
        <p:txBody>
          <a:bodyPr/>
          <a:lstStyle/>
          <a:p>
            <a:endParaRPr lang="nl-NL"/>
          </a:p>
        </p:txBody>
      </p:sp>
      <p:pic>
        <p:nvPicPr>
          <p:cNvPr id="4" name="Afbeelding 3"/>
          <p:cNvPicPr>
            <a:picLocks noChangeAspect="1"/>
          </p:cNvPicPr>
          <p:nvPr/>
        </p:nvPicPr>
        <p:blipFill>
          <a:blip r:embed="rId3"/>
          <a:stretch>
            <a:fillRect/>
          </a:stretch>
        </p:blipFill>
        <p:spPr>
          <a:xfrm>
            <a:off x="618977" y="5349875"/>
            <a:ext cx="2175803" cy="1087902"/>
          </a:xfrm>
          <a:prstGeom prst="rect">
            <a:avLst/>
          </a:prstGeom>
        </p:spPr>
      </p:pic>
      <p:graphicFrame>
        <p:nvGraphicFramePr>
          <p:cNvPr id="5" name="Diagram 4"/>
          <p:cNvGraphicFramePr/>
          <p:nvPr>
            <p:extLst/>
          </p:nvPr>
        </p:nvGraphicFramePr>
        <p:xfrm>
          <a:off x="4678878" y="1078993"/>
          <a:ext cx="5379523" cy="49623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Afbeelding 6"/>
          <p:cNvPicPr>
            <a:picLocks noChangeAspect="1"/>
          </p:cNvPicPr>
          <p:nvPr/>
        </p:nvPicPr>
        <p:blipFill>
          <a:blip r:embed="rId9"/>
          <a:stretch>
            <a:fillRect/>
          </a:stretch>
        </p:blipFill>
        <p:spPr>
          <a:xfrm>
            <a:off x="2309838" y="4461725"/>
            <a:ext cx="1995735" cy="1279346"/>
          </a:xfrm>
          <a:prstGeom prst="rect">
            <a:avLst/>
          </a:prstGeom>
        </p:spPr>
      </p:pic>
    </p:spTree>
    <p:extLst>
      <p:ext uri="{BB962C8B-B14F-4D97-AF65-F5344CB8AC3E}">
        <p14:creationId xmlns:p14="http://schemas.microsoft.com/office/powerpoint/2010/main" val="2494912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8"/>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solidFill>
            <a:schemeClr val="bg1"/>
          </a:solidFill>
          <a:ln>
            <a:noFill/>
          </a:ln>
          <a:effectLst/>
        </p:spPr>
      </p:sp>
      <p:grpSp>
        <p:nvGrpSpPr>
          <p:cNvPr id="38" name="Group 40"/>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8467"/>
            <a:ext cx="12192000" cy="6866467"/>
            <a:chOff x="0" y="-8467"/>
            <a:chExt cx="12192000" cy="6866467"/>
          </a:xfrm>
        </p:grpSpPr>
        <p:cxnSp>
          <p:nvCxnSpPr>
            <p:cNvPr id="42" name="Straight Connector 41"/>
            <p:cNvCxnSpPr/>
            <p:nvPr>
              <p:extLst>
                <p:ext uri="{386F3935-93C4-4BCD-93E2-E3B085C9AB24}">
                  <p16:designElem xmlns=""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42"/>
            <p:cNvCxnSpPr/>
            <p:nvPr>
              <p:extLst>
                <p:ext uri="{386F3935-93C4-4BCD-93E2-E3B085C9AB24}">
                  <p16:designElem xmlns=""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4" name="Rectangle 23"/>
            <p:cNvSpPr/>
            <p:nvPr>
              <p:extLst>
                <p:ext uri="{386F3935-93C4-4BCD-93E2-E3B085C9AB24}">
                  <p16:designElem xmlns=""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25"/>
            <p:cNvSpPr/>
            <p:nvPr>
              <p:extLst>
                <p:ext uri="{386F3935-93C4-4BCD-93E2-E3B085C9AB24}">
                  <p16:designElem xmlns=""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Isosceles Triangle 45"/>
            <p:cNvSpPr/>
            <p:nvPr>
              <p:extLst>
                <p:ext uri="{386F3935-93C4-4BCD-93E2-E3B085C9AB24}">
                  <p16:designElem xmlns=""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27"/>
            <p:cNvSpPr/>
            <p:nvPr>
              <p:extLst>
                <p:ext uri="{386F3935-93C4-4BCD-93E2-E3B085C9AB24}">
                  <p16:designElem xmlns=""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Rectangle 28"/>
            <p:cNvSpPr/>
            <p:nvPr>
              <p:extLst>
                <p:ext uri="{386F3935-93C4-4BCD-93E2-E3B085C9AB24}">
                  <p16:designElem xmlns=""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9"/>
            <p:cNvSpPr/>
            <p:nvPr>
              <p:extLst>
                <p:ext uri="{386F3935-93C4-4BCD-93E2-E3B085C9AB24}">
                  <p16:designElem xmlns=""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Isosceles Triangle 49"/>
            <p:cNvSpPr/>
            <p:nvPr>
              <p:extLst>
                <p:ext uri="{386F3935-93C4-4BCD-93E2-E3B085C9AB24}">
                  <p16:designElem xmlns=""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Isosceles Triangle 50"/>
            <p:cNvSpPr/>
            <p:nvPr>
              <p:extLst>
                <p:ext uri="{386F3935-93C4-4BCD-93E2-E3B085C9AB24}">
                  <p16:designElem xmlns=""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6" name="Afbeelding 5"/>
          <p:cNvPicPr>
            <a:picLocks noChangeAspect="1"/>
          </p:cNvPicPr>
          <p:nvPr/>
        </p:nvPicPr>
        <p:blipFill rotWithShape="1">
          <a:blip r:embed="rId3"/>
          <a:srcRect l="9552" r="32802"/>
          <a:stretch/>
        </p:blipFill>
        <p:spPr>
          <a:xfrm>
            <a:off x="5035545" y="1772353"/>
            <a:ext cx="4029716" cy="3635025"/>
          </a:xfrm>
          <a:prstGeom prst="rect">
            <a:avLst/>
          </a:prstGeom>
        </p:spPr>
      </p:pic>
      <p:pic>
        <p:nvPicPr>
          <p:cNvPr id="34" name="Afbeelding 33" descr="Afbeeldingsresultaten voor ouderen"/>
          <p:cNvPicPr/>
          <p:nvPr/>
        </p:nvPicPr>
        <p:blipFill rotWithShape="1">
          <a:blip r:embed="rId4">
            <a:extLst>
              <a:ext uri="{28A0092B-C50C-407E-A947-70E740481C1C}">
                <a14:useLocalDpi xmlns:a14="http://schemas.microsoft.com/office/drawing/2010/main" val="0"/>
              </a:ext>
            </a:extLst>
          </a:blip>
          <a:srcRect l="10098" r="23059" b="1"/>
          <a:stretch/>
        </p:blipFill>
        <p:spPr bwMode="auto">
          <a:xfrm>
            <a:off x="402166" y="1772354"/>
            <a:ext cx="4338909" cy="3635025"/>
          </a:xfrm>
          <a:custGeom>
            <a:avLst/>
            <a:gdLst>
              <a:gd name="connsiteX0" fmla="*/ 529088 w 4338909"/>
              <a:gd name="connsiteY0" fmla="*/ 0 h 3635025"/>
              <a:gd name="connsiteX1" fmla="*/ 4338909 w 4338909"/>
              <a:gd name="connsiteY1" fmla="*/ 0 h 3635025"/>
              <a:gd name="connsiteX2" fmla="*/ 4338909 w 4338909"/>
              <a:gd name="connsiteY2" fmla="*/ 3635025 h 3635025"/>
              <a:gd name="connsiteX3" fmla="*/ 0 w 4338909"/>
              <a:gd name="connsiteY3" fmla="*/ 3635025 h 3635025"/>
            </a:gdLst>
            <a:ahLst/>
            <a:cxnLst>
              <a:cxn ang="0">
                <a:pos x="connsiteX0" y="connsiteY0"/>
              </a:cxn>
              <a:cxn ang="0">
                <a:pos x="connsiteX1" y="connsiteY1"/>
              </a:cxn>
              <a:cxn ang="0">
                <a:pos x="connsiteX2" y="connsiteY2"/>
              </a:cxn>
              <a:cxn ang="0">
                <a:pos x="connsiteX3" y="connsiteY3"/>
              </a:cxn>
            </a:cxnLst>
            <a:rect l="l" t="t" r="r" b="b"/>
            <a:pathLst>
              <a:path w="4338909" h="3635025">
                <a:moveTo>
                  <a:pt x="529088" y="0"/>
                </a:moveTo>
                <a:lnTo>
                  <a:pt x="4338909" y="0"/>
                </a:lnTo>
                <a:lnTo>
                  <a:pt x="4338909" y="3635025"/>
                </a:lnTo>
                <a:lnTo>
                  <a:pt x="0" y="3635025"/>
                </a:lnTo>
                <a:close/>
              </a:path>
            </a:pathLst>
          </a:custGeom>
          <a:noFill/>
        </p:spPr>
      </p:pic>
      <p:sp>
        <p:nvSpPr>
          <p:cNvPr id="2" name="Titel 1"/>
          <p:cNvSpPr>
            <a:spLocks noGrp="1"/>
          </p:cNvSpPr>
          <p:nvPr>
            <p:ph type="title"/>
          </p:nvPr>
        </p:nvSpPr>
        <p:spPr>
          <a:xfrm>
            <a:off x="1190835" y="183030"/>
            <a:ext cx="8288035" cy="1096650"/>
          </a:xfrm>
        </p:spPr>
        <p:txBody>
          <a:bodyPr vert="horz" lIns="91440" tIns="45720" rIns="91440" bIns="45720" rtlCol="0" anchor="b">
            <a:normAutofit/>
          </a:bodyPr>
          <a:lstStyle/>
          <a:p>
            <a:r>
              <a:rPr lang="en-US" sz="4800" dirty="0"/>
              <a:t>Photo-eliciting</a:t>
            </a:r>
          </a:p>
        </p:txBody>
      </p:sp>
    </p:spTree>
    <p:extLst>
      <p:ext uri="{BB962C8B-B14F-4D97-AF65-F5344CB8AC3E}">
        <p14:creationId xmlns:p14="http://schemas.microsoft.com/office/powerpoint/2010/main" val="3897085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7BA3450-1CA0-4967-BC79-8DB7889F8642}"/>
              </a:ext>
            </a:extLst>
          </p:cNvPr>
          <p:cNvSpPr>
            <a:spLocks noGrp="1"/>
          </p:cNvSpPr>
          <p:nvPr>
            <p:ph type="title"/>
          </p:nvPr>
        </p:nvSpPr>
        <p:spPr/>
        <p:txBody>
          <a:bodyPr/>
          <a:lstStyle/>
          <a:p>
            <a:r>
              <a:rPr lang="nl-NL" dirty="0"/>
              <a:t>Quotes</a:t>
            </a:r>
          </a:p>
        </p:txBody>
      </p:sp>
      <p:sp>
        <p:nvSpPr>
          <p:cNvPr id="5" name="Tijdelijke aanduiding voor inhoud 4">
            <a:extLst>
              <a:ext uri="{FF2B5EF4-FFF2-40B4-BE49-F238E27FC236}">
                <a16:creationId xmlns="" xmlns:a16="http://schemas.microsoft.com/office/drawing/2014/main" id="{D433D3DD-9CFE-4AD3-BCA4-36E271DA0ECC}"/>
              </a:ext>
            </a:extLst>
          </p:cNvPr>
          <p:cNvSpPr>
            <a:spLocks noGrp="1"/>
          </p:cNvSpPr>
          <p:nvPr>
            <p:ph idx="1"/>
          </p:nvPr>
        </p:nvSpPr>
        <p:spPr>
          <a:xfrm>
            <a:off x="677334" y="1774586"/>
            <a:ext cx="8596841" cy="163249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fontAlgn="base"/>
            <a:r>
              <a:rPr lang="nl-NL" dirty="0">
                <a:solidFill>
                  <a:schemeClr val="tx1"/>
                </a:solidFill>
              </a:rPr>
              <a:t>“Soms heb ik wel eens een gezellige avond gehad, maar dan kom je thuis en dan is het gevoel gelijk weg. Want er is hier niemand en ik kan niks vertellen wat ik gedaan heb. Dan roep ik wel eens van </a:t>
            </a:r>
            <a:r>
              <a:rPr lang="nl-NL" i="1" dirty="0">
                <a:solidFill>
                  <a:schemeClr val="tx1"/>
                </a:solidFill>
              </a:rPr>
              <a:t>'Hallo ik ben er weer</a:t>
            </a:r>
            <a:r>
              <a:rPr lang="nl-NL" dirty="0">
                <a:solidFill>
                  <a:schemeClr val="tx1"/>
                </a:solidFill>
              </a:rPr>
              <a:t>' maar niemand geeft antwoord natuurlijk. Dat is tot nu nog steeds het ergste.” </a:t>
            </a:r>
          </a:p>
          <a:p>
            <a:pPr algn="ctr" fontAlgn="base"/>
            <a:r>
              <a:rPr lang="nl-NL" dirty="0">
                <a:solidFill>
                  <a:schemeClr val="tx1"/>
                </a:solidFill>
              </a:rPr>
              <a:t>– Man 81</a:t>
            </a:r>
          </a:p>
        </p:txBody>
      </p:sp>
      <p:sp>
        <p:nvSpPr>
          <p:cNvPr id="6" name="Tekstballon: rechthoek met afgeronde hoeken 5">
            <a:extLst>
              <a:ext uri="{FF2B5EF4-FFF2-40B4-BE49-F238E27FC236}">
                <a16:creationId xmlns="" xmlns:a16="http://schemas.microsoft.com/office/drawing/2014/main" id="{4759CCAE-4E8F-4DFB-B34D-36CAF9E058B5}"/>
              </a:ext>
            </a:extLst>
          </p:cNvPr>
          <p:cNvSpPr/>
          <p:nvPr/>
        </p:nvSpPr>
        <p:spPr>
          <a:xfrm>
            <a:off x="677334" y="3883849"/>
            <a:ext cx="8024392" cy="155845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“Dat is het probleem, ik leg niet makkelijk contact. Mijn man en ik deden alles samen. Wandelen, praten, op reis, </a:t>
            </a:r>
            <a:r>
              <a:rPr lang="nl-NL" dirty="0" err="1">
                <a:solidFill>
                  <a:schemeClr val="tx1"/>
                </a:solidFill>
              </a:rPr>
              <a:t>nouja</a:t>
            </a:r>
            <a:r>
              <a:rPr lang="nl-NL" dirty="0">
                <a:solidFill>
                  <a:schemeClr val="tx1"/>
                </a:solidFill>
              </a:rPr>
              <a:t> alles samen, en dan heb je niet zoveel sociale contacten. Dat breekt je nu wel een beetje op.”  </a:t>
            </a:r>
          </a:p>
          <a:p>
            <a:pPr algn="ctr"/>
            <a:r>
              <a:rPr lang="nl-NL" dirty="0">
                <a:solidFill>
                  <a:schemeClr val="tx1"/>
                </a:solidFill>
              </a:rPr>
              <a:t>- Vrouw 85</a:t>
            </a:r>
          </a:p>
        </p:txBody>
      </p:sp>
    </p:spTree>
    <p:extLst>
      <p:ext uri="{BB962C8B-B14F-4D97-AF65-F5344CB8AC3E}">
        <p14:creationId xmlns:p14="http://schemas.microsoft.com/office/powerpoint/2010/main" val="271386744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E197A24-4432-4C9F-898F-7E3F84975D16}"/>
              </a:ext>
            </a:extLst>
          </p:cNvPr>
          <p:cNvSpPr>
            <a:spLocks noGrp="1"/>
          </p:cNvSpPr>
          <p:nvPr>
            <p:ph type="title"/>
          </p:nvPr>
        </p:nvSpPr>
        <p:spPr/>
        <p:txBody>
          <a:bodyPr/>
          <a:lstStyle/>
          <a:p>
            <a:r>
              <a:rPr lang="nl-NL" dirty="0"/>
              <a:t>Aandachtspunten </a:t>
            </a:r>
          </a:p>
        </p:txBody>
      </p:sp>
      <p:sp>
        <p:nvSpPr>
          <p:cNvPr id="3" name="Tijdelijke aanduiding voor inhoud 2">
            <a:extLst>
              <a:ext uri="{FF2B5EF4-FFF2-40B4-BE49-F238E27FC236}">
                <a16:creationId xmlns="" xmlns:a16="http://schemas.microsoft.com/office/drawing/2014/main" id="{89C88B01-7BF5-4D39-93DD-B6E682079090}"/>
              </a:ext>
            </a:extLst>
          </p:cNvPr>
          <p:cNvSpPr>
            <a:spLocks noGrp="1"/>
          </p:cNvSpPr>
          <p:nvPr>
            <p:ph idx="1"/>
          </p:nvPr>
        </p:nvSpPr>
        <p:spPr/>
        <p:txBody>
          <a:bodyPr/>
          <a:lstStyle/>
          <a:p>
            <a:r>
              <a:rPr lang="nl-NL" dirty="0"/>
              <a:t>Bedenk dat eenzaamheid een moeilijk bespreekbaar probleem is</a:t>
            </a:r>
          </a:p>
          <a:p>
            <a:r>
              <a:rPr lang="nl-NL" dirty="0"/>
              <a:t>Vraag naar concrete situaties</a:t>
            </a:r>
          </a:p>
          <a:p>
            <a:r>
              <a:rPr lang="nl-NL" dirty="0"/>
              <a:t>Inventariseer voor jouw doelgroep/regio wat de grootste belemmeringen zijn</a:t>
            </a:r>
          </a:p>
          <a:p>
            <a:r>
              <a:rPr lang="nl-NL" dirty="0"/>
              <a:t>Maak onderscheid in verschillende soorten eenzaamheid</a:t>
            </a:r>
          </a:p>
          <a:p>
            <a:r>
              <a:rPr lang="nl-NL" dirty="0"/>
              <a:t>Kwalitatief en kwantitatief onderzoek belangrijk</a:t>
            </a:r>
          </a:p>
          <a:p>
            <a:endParaRPr lang="nl-NL" dirty="0"/>
          </a:p>
        </p:txBody>
      </p:sp>
    </p:spTree>
    <p:extLst>
      <p:ext uri="{BB962C8B-B14F-4D97-AF65-F5344CB8AC3E}">
        <p14:creationId xmlns:p14="http://schemas.microsoft.com/office/powerpoint/2010/main" val="1559282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 xmlns:a16="http://schemas.microsoft.com/office/drawing/2014/main" id="{1147EF3A-A58E-4F50-AB4D-00497A332B2B}"/>
              </a:ext>
            </a:extLst>
          </p:cNvPr>
          <p:cNvPicPr>
            <a:picLocks noChangeAspect="1"/>
          </p:cNvPicPr>
          <p:nvPr/>
        </p:nvPicPr>
        <p:blipFill rotWithShape="1">
          <a:blip r:embed="rId3"/>
          <a:srcRect r="3" b="12068"/>
          <a:stretch/>
        </p:blipFill>
        <p:spPr>
          <a:xfrm>
            <a:off x="4858952" y="2159000"/>
            <a:ext cx="4415050" cy="3882362"/>
          </a:xfrm>
          <a:prstGeom prst="rect">
            <a:avLst/>
          </a:prstGeom>
        </p:spPr>
      </p:pic>
      <p:sp>
        <p:nvSpPr>
          <p:cNvPr id="2" name="Titel 1">
            <a:extLst>
              <a:ext uri="{FF2B5EF4-FFF2-40B4-BE49-F238E27FC236}">
                <a16:creationId xmlns="" xmlns:a16="http://schemas.microsoft.com/office/drawing/2014/main" id="{EC91BB17-919D-4C3D-96BD-87AE2637297A}"/>
              </a:ext>
            </a:extLst>
          </p:cNvPr>
          <p:cNvSpPr>
            <a:spLocks noGrp="1"/>
          </p:cNvSpPr>
          <p:nvPr>
            <p:ph type="title"/>
          </p:nvPr>
        </p:nvSpPr>
        <p:spPr>
          <a:xfrm>
            <a:off x="677334" y="609600"/>
            <a:ext cx="8596668" cy="1320800"/>
          </a:xfrm>
        </p:spPr>
        <p:txBody>
          <a:bodyPr anchor="t">
            <a:normAutofit fontScale="90000"/>
          </a:bodyPr>
          <a:lstStyle/>
          <a:p>
            <a:r>
              <a:rPr lang="nl-NL" dirty="0">
                <a:sym typeface="Wingdings" panose="05000000000000000000" pitchFamily="2" charset="2"/>
              </a:rPr>
              <a:t>Benieuwd naar de mogelijkheden voor onderzoek?</a:t>
            </a:r>
            <a:r>
              <a:rPr lang="nl-NL" dirty="0"/>
              <a:t/>
            </a:r>
            <a:br>
              <a:rPr lang="nl-NL" dirty="0"/>
            </a:br>
            <a:endParaRPr lang="nl-NL" dirty="0"/>
          </a:p>
        </p:txBody>
      </p:sp>
      <p:sp>
        <p:nvSpPr>
          <p:cNvPr id="3" name="Tijdelijke aanduiding voor inhoud 2">
            <a:extLst>
              <a:ext uri="{FF2B5EF4-FFF2-40B4-BE49-F238E27FC236}">
                <a16:creationId xmlns="" xmlns:a16="http://schemas.microsoft.com/office/drawing/2014/main" id="{27AEC189-1EC2-448D-B28D-246A3D2B4B77}"/>
              </a:ext>
            </a:extLst>
          </p:cNvPr>
          <p:cNvSpPr>
            <a:spLocks noGrp="1"/>
          </p:cNvSpPr>
          <p:nvPr>
            <p:ph idx="1"/>
          </p:nvPr>
        </p:nvSpPr>
        <p:spPr>
          <a:xfrm>
            <a:off x="677334" y="2160589"/>
            <a:ext cx="3957349" cy="3880773"/>
          </a:xfrm>
        </p:spPr>
        <p:txBody>
          <a:bodyPr>
            <a:normAutofit/>
          </a:bodyPr>
          <a:lstStyle/>
          <a:p>
            <a:endParaRPr lang="nl-NL" dirty="0"/>
          </a:p>
          <a:p>
            <a:endParaRPr lang="nl-NL" dirty="0"/>
          </a:p>
          <a:p>
            <a:r>
              <a:rPr lang="nl-NL" dirty="0"/>
              <a:t>Voor meer info </a:t>
            </a:r>
            <a:r>
              <a:rPr lang="nl-NL" dirty="0">
                <a:sym typeface="Wingdings" panose="05000000000000000000" pitchFamily="2" charset="2"/>
              </a:rPr>
              <a:t>over dit onderzoek of mogelijkheden voor onderzoek in uw gemeente, neem contact op met </a:t>
            </a:r>
            <a:r>
              <a:rPr lang="nl-NL" dirty="0">
                <a:sym typeface="Wingdings" panose="05000000000000000000" pitchFamily="2" charset="2"/>
                <a:hlinkClick r:id="rId4"/>
              </a:rPr>
              <a:t>epi@ggdhn.nl</a:t>
            </a:r>
            <a:r>
              <a:rPr lang="nl-NL" dirty="0">
                <a:sym typeface="Wingdings" panose="05000000000000000000" pitchFamily="2" charset="2"/>
              </a:rPr>
              <a:t> </a:t>
            </a:r>
          </a:p>
          <a:p>
            <a:endParaRPr lang="nl-NL" dirty="0">
              <a:sym typeface="Wingdings" panose="05000000000000000000" pitchFamily="2" charset="2"/>
            </a:endParaRPr>
          </a:p>
        </p:txBody>
      </p:sp>
    </p:spTree>
    <p:extLst>
      <p:ext uri="{BB962C8B-B14F-4D97-AF65-F5344CB8AC3E}">
        <p14:creationId xmlns:p14="http://schemas.microsoft.com/office/powerpoint/2010/main" val="4198726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Het project</a:t>
            </a:r>
            <a:endParaRPr lang="nl-NL" dirty="0"/>
          </a:p>
        </p:txBody>
      </p:sp>
      <p:sp>
        <p:nvSpPr>
          <p:cNvPr id="3" name="Tijdelijke aanduiding voor inhoud 2"/>
          <p:cNvSpPr>
            <a:spLocks noGrp="1"/>
          </p:cNvSpPr>
          <p:nvPr>
            <p:ph idx="1"/>
          </p:nvPr>
        </p:nvSpPr>
        <p:spPr>
          <a:xfrm>
            <a:off x="677334" y="1539875"/>
            <a:ext cx="8596668" cy="4501487"/>
          </a:xfrm>
        </p:spPr>
        <p:txBody>
          <a:bodyPr>
            <a:normAutofit fontScale="77500" lnSpcReduction="20000"/>
          </a:bodyPr>
          <a:lstStyle/>
          <a:p>
            <a:r>
              <a:rPr lang="nl-NL" sz="2600" dirty="0"/>
              <a:t>Opdracht gemeente Den Helder aan GGD en Wering samen</a:t>
            </a:r>
          </a:p>
          <a:p>
            <a:r>
              <a:rPr lang="nl-NL" sz="2600" dirty="0"/>
              <a:t>Onderzoek naar eenzaamheid onder 75 plussers:</a:t>
            </a:r>
          </a:p>
          <a:p>
            <a:pPr lvl="3"/>
            <a:r>
              <a:rPr lang="nl-NL" sz="2600" dirty="0"/>
              <a:t>cijfers uit de monitor;</a:t>
            </a:r>
          </a:p>
          <a:p>
            <a:pPr lvl="3"/>
            <a:r>
              <a:rPr lang="nl-NL" sz="2600" dirty="0"/>
              <a:t>Vragenlijst eenzaamheid tijdens huisbezoeken;</a:t>
            </a:r>
          </a:p>
          <a:p>
            <a:pPr lvl="3"/>
            <a:r>
              <a:rPr lang="nl-NL" sz="2600" dirty="0"/>
              <a:t>Focusgroepen;</a:t>
            </a:r>
          </a:p>
          <a:p>
            <a:pPr lvl="3"/>
            <a:r>
              <a:rPr lang="nl-NL" sz="2600" dirty="0"/>
              <a:t>Verdiepende interviews,</a:t>
            </a:r>
          </a:p>
          <a:p>
            <a:r>
              <a:rPr lang="nl-NL" sz="2600" dirty="0"/>
              <a:t>Informatieve/signalerende huisbezoeken </a:t>
            </a:r>
          </a:p>
          <a:p>
            <a:r>
              <a:rPr lang="nl-NL" sz="2600" dirty="0"/>
              <a:t>Netwerk rondom Eenzaamheid versterken</a:t>
            </a:r>
          </a:p>
          <a:p>
            <a:r>
              <a:rPr lang="nl-NL" sz="2600" dirty="0"/>
              <a:t>Sociale kaart Eenzaamheid voor ouderen en netwerkpartners</a:t>
            </a:r>
          </a:p>
          <a:p>
            <a:r>
              <a:rPr lang="nl-NL" sz="2600" dirty="0"/>
              <a:t>Training ‘Eenzaam ben je niet alleen’ </a:t>
            </a:r>
            <a:r>
              <a:rPr lang="nl-NL" sz="2600" dirty="0" err="1"/>
              <a:t>Wmo</a:t>
            </a:r>
            <a:r>
              <a:rPr lang="nl-NL" sz="2600" dirty="0"/>
              <a:t>-werkplaatsen (HAN) en Coalitie Erbij</a:t>
            </a:r>
          </a:p>
          <a:p>
            <a:r>
              <a:rPr lang="nl-NL" sz="2600" dirty="0"/>
              <a:t>Vervolg: verbreding naar andere doelgroepen en plan van aanpak</a:t>
            </a:r>
          </a:p>
          <a:p>
            <a:endParaRPr lang="nl-NL" dirty="0"/>
          </a:p>
          <a:p>
            <a:endParaRPr lang="nl-NL" dirty="0"/>
          </a:p>
        </p:txBody>
      </p:sp>
    </p:spTree>
    <p:extLst>
      <p:ext uri="{BB962C8B-B14F-4D97-AF65-F5344CB8AC3E}">
        <p14:creationId xmlns:p14="http://schemas.microsoft.com/office/powerpoint/2010/main" val="2354907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Frequentie eenzaamheid</a:t>
            </a:r>
          </a:p>
        </p:txBody>
      </p:sp>
      <p:graphicFrame>
        <p:nvGraphicFramePr>
          <p:cNvPr id="9" name="Tijdelijke aanduiding voor inhoud 8"/>
          <p:cNvGraphicFramePr>
            <a:graphicFrameLocks noGrp="1"/>
          </p:cNvGraphicFramePr>
          <p:nvPr>
            <p:ph idx="1"/>
            <p:extLst/>
          </p:nvPr>
        </p:nvGraphicFramePr>
        <p:xfrm>
          <a:off x="677690" y="1472541"/>
          <a:ext cx="8596312" cy="47039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495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35980" y="230783"/>
            <a:ext cx="9001317" cy="1470025"/>
          </a:xfrm>
        </p:spPr>
        <p:txBody>
          <a:bodyPr/>
          <a:lstStyle/>
          <a:p>
            <a:r>
              <a:rPr lang="nl-NL" dirty="0"/>
              <a:t>Eenzaam ben je niet alleen</a:t>
            </a:r>
          </a:p>
        </p:txBody>
      </p:sp>
      <p:sp>
        <p:nvSpPr>
          <p:cNvPr id="3" name="Ondertitel 2"/>
          <p:cNvSpPr>
            <a:spLocks noGrp="1"/>
          </p:cNvSpPr>
          <p:nvPr>
            <p:ph type="subTitle" idx="1"/>
          </p:nvPr>
        </p:nvSpPr>
        <p:spPr>
          <a:xfrm>
            <a:off x="2826487" y="1700808"/>
            <a:ext cx="6400800" cy="1752600"/>
          </a:xfrm>
        </p:spPr>
        <p:txBody>
          <a:bodyPr/>
          <a:lstStyle/>
          <a:p>
            <a:r>
              <a:rPr lang="nl-NL" dirty="0"/>
              <a:t>Huisbezoeken in de praktijk</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045" t="25499" r="21132" b="12520"/>
          <a:stretch/>
        </p:blipFill>
        <p:spPr bwMode="auto">
          <a:xfrm>
            <a:off x="4179206" y="2636913"/>
            <a:ext cx="3710763" cy="32960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Tekstvak 4"/>
          <p:cNvSpPr txBox="1"/>
          <p:nvPr/>
        </p:nvSpPr>
        <p:spPr>
          <a:xfrm>
            <a:off x="4151785" y="6093297"/>
            <a:ext cx="4160113" cy="276999"/>
          </a:xfrm>
          <a:prstGeom prst="rect">
            <a:avLst/>
          </a:prstGeom>
          <a:noFill/>
        </p:spPr>
        <p:txBody>
          <a:bodyPr wrap="none" rtlCol="0">
            <a:spAutoFit/>
          </a:bodyPr>
          <a:lstStyle/>
          <a:p>
            <a:r>
              <a:rPr lang="nl-NL" sz="1200" dirty="0"/>
              <a:t>Bron: Noord Hollands Dagblad, Foto George Stoekenbroek</a:t>
            </a:r>
          </a:p>
        </p:txBody>
      </p:sp>
      <p:pic>
        <p:nvPicPr>
          <p:cNvPr id="6" name="Afbeelding 5"/>
          <p:cNvPicPr/>
          <p:nvPr/>
        </p:nvPicPr>
        <p:blipFill>
          <a:blip r:embed="rId4">
            <a:extLst>
              <a:ext uri="{28A0092B-C50C-407E-A947-70E740481C1C}">
                <a14:useLocalDpi xmlns:a14="http://schemas.microsoft.com/office/drawing/2010/main" val="0"/>
              </a:ext>
            </a:extLst>
          </a:blip>
          <a:stretch>
            <a:fillRect/>
          </a:stretch>
        </p:blipFill>
        <p:spPr>
          <a:xfrm>
            <a:off x="665582" y="6093297"/>
            <a:ext cx="2160905" cy="371475"/>
          </a:xfrm>
          <a:prstGeom prst="rect">
            <a:avLst/>
          </a:prstGeom>
        </p:spPr>
      </p:pic>
    </p:spTree>
    <p:extLst>
      <p:ext uri="{BB962C8B-B14F-4D97-AF65-F5344CB8AC3E}">
        <p14:creationId xmlns:p14="http://schemas.microsoft.com/office/powerpoint/2010/main" val="3923984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Werving vrijwilligers</a:t>
            </a:r>
          </a:p>
        </p:txBody>
      </p:sp>
      <p:pic>
        <p:nvPicPr>
          <p:cNvPr id="7" name="Afbeelding 6"/>
          <p:cNvPicPr/>
          <p:nvPr/>
        </p:nvPicPr>
        <p:blipFill rotWithShape="1">
          <a:blip r:embed="rId3"/>
          <a:srcRect l="75374" t="37893" r="4295" b="16529"/>
          <a:stretch/>
        </p:blipFill>
        <p:spPr bwMode="auto">
          <a:xfrm>
            <a:off x="6349233" y="687185"/>
            <a:ext cx="2952328" cy="52948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4" name="Tekstvak 3"/>
          <p:cNvSpPr txBox="1"/>
          <p:nvPr/>
        </p:nvSpPr>
        <p:spPr>
          <a:xfrm>
            <a:off x="6280743" y="6142989"/>
            <a:ext cx="3089307" cy="276999"/>
          </a:xfrm>
          <a:prstGeom prst="rect">
            <a:avLst/>
          </a:prstGeom>
          <a:noFill/>
        </p:spPr>
        <p:txBody>
          <a:bodyPr wrap="none" rtlCol="0">
            <a:spAutoFit/>
          </a:bodyPr>
          <a:lstStyle/>
          <a:p>
            <a:r>
              <a:rPr lang="nl-NL" sz="1200" dirty="0"/>
              <a:t>Bron: Noord Hollands Dagblad, 28-11-2016</a:t>
            </a:r>
          </a:p>
        </p:txBody>
      </p:sp>
      <p:sp>
        <p:nvSpPr>
          <p:cNvPr id="3" name="Tijdelijke aanduiding voor inhoud 2"/>
          <p:cNvSpPr>
            <a:spLocks noGrp="1"/>
          </p:cNvSpPr>
          <p:nvPr>
            <p:ph idx="1"/>
          </p:nvPr>
        </p:nvSpPr>
        <p:spPr/>
        <p:txBody>
          <a:bodyPr>
            <a:normAutofit/>
          </a:bodyPr>
          <a:lstStyle/>
          <a:p>
            <a:r>
              <a:rPr lang="nl-NL" sz="2400" dirty="0"/>
              <a:t>Werving via </a:t>
            </a:r>
            <a:r>
              <a:rPr lang="nl-NL" sz="2400" dirty="0" err="1"/>
              <a:t>Noordkop</a:t>
            </a:r>
            <a:r>
              <a:rPr lang="nl-NL" sz="2400" dirty="0"/>
              <a:t> voor Elkaar</a:t>
            </a:r>
          </a:p>
          <a:p>
            <a:r>
              <a:rPr lang="nl-NL" sz="2400" dirty="0"/>
              <a:t>Werving via artikelen in de krant</a:t>
            </a:r>
          </a:p>
          <a:p>
            <a:endParaRPr lang="nl-NL" sz="2400" dirty="0"/>
          </a:p>
          <a:p>
            <a:r>
              <a:rPr lang="nl-NL" sz="2400" dirty="0"/>
              <a:t>Hoge respons op </a:t>
            </a:r>
            <a:r>
              <a:rPr lang="nl-NL" sz="2400" dirty="0" smtClean="0"/>
              <a:t>“eenzaamheid”</a:t>
            </a:r>
            <a:endParaRPr lang="nl-NL" sz="2400" dirty="0"/>
          </a:p>
          <a:p>
            <a:pPr lvl="1"/>
            <a:r>
              <a:rPr lang="nl-NL" sz="2200" dirty="0" smtClean="0"/>
              <a:t>48 </a:t>
            </a:r>
            <a:r>
              <a:rPr lang="nl-NL" sz="2200" dirty="0"/>
              <a:t>geïnteresseerden </a:t>
            </a:r>
            <a:endParaRPr lang="nl-NL" sz="2200" dirty="0" smtClean="0"/>
          </a:p>
          <a:p>
            <a:pPr lvl="1"/>
            <a:r>
              <a:rPr lang="nl-NL" sz="2200" dirty="0" smtClean="0"/>
              <a:t>34 actief</a:t>
            </a:r>
            <a:endParaRPr lang="nl-NL" sz="2200" dirty="0"/>
          </a:p>
        </p:txBody>
      </p:sp>
    </p:spTree>
    <p:extLst>
      <p:ext uri="{BB962C8B-B14F-4D97-AF65-F5344CB8AC3E}">
        <p14:creationId xmlns:p14="http://schemas.microsoft.com/office/powerpoint/2010/main" val="9555115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Begeleiding van vrijwilligers</a:t>
            </a:r>
            <a:endParaRPr lang="nl-NL" dirty="0"/>
          </a:p>
        </p:txBody>
      </p:sp>
      <p:sp>
        <p:nvSpPr>
          <p:cNvPr id="3" name="Tijdelijke aanduiding voor inhoud 2"/>
          <p:cNvSpPr>
            <a:spLocks noGrp="1"/>
          </p:cNvSpPr>
          <p:nvPr>
            <p:ph idx="1"/>
          </p:nvPr>
        </p:nvSpPr>
        <p:spPr>
          <a:xfrm>
            <a:off x="677334" y="1392703"/>
            <a:ext cx="8596668" cy="5134706"/>
          </a:xfrm>
        </p:spPr>
        <p:txBody>
          <a:bodyPr>
            <a:normAutofit lnSpcReduction="10000"/>
          </a:bodyPr>
          <a:lstStyle/>
          <a:p>
            <a:r>
              <a:rPr lang="nl-NL" sz="2400" dirty="0"/>
              <a:t>Doel:</a:t>
            </a:r>
          </a:p>
          <a:p>
            <a:pPr lvl="1"/>
            <a:r>
              <a:rPr lang="nl-NL" sz="2200" dirty="0"/>
              <a:t>een goede basis geven</a:t>
            </a:r>
          </a:p>
          <a:p>
            <a:pPr lvl="1"/>
            <a:r>
              <a:rPr lang="nl-NL" sz="2200" dirty="0"/>
              <a:t>saamhorigheid en binding in de groep </a:t>
            </a:r>
            <a:r>
              <a:rPr lang="nl-NL" sz="2200" dirty="0" smtClean="0"/>
              <a:t>creëren</a:t>
            </a:r>
          </a:p>
          <a:p>
            <a:pPr lvl="1"/>
            <a:r>
              <a:rPr lang="nl-NL" sz="2200" dirty="0" smtClean="0"/>
              <a:t>waardering voor inzet tonen</a:t>
            </a:r>
            <a:endParaRPr lang="nl-NL" sz="2200" dirty="0"/>
          </a:p>
          <a:p>
            <a:endParaRPr lang="nl-NL" sz="2400" dirty="0"/>
          </a:p>
          <a:p>
            <a:r>
              <a:rPr lang="nl-NL" sz="2400" dirty="0" smtClean="0"/>
              <a:t>Aanpak:</a:t>
            </a:r>
          </a:p>
          <a:p>
            <a:pPr lvl="1"/>
            <a:r>
              <a:rPr lang="nl-NL" sz="2200" dirty="0" smtClean="0"/>
              <a:t>Training</a:t>
            </a:r>
          </a:p>
          <a:p>
            <a:pPr lvl="1"/>
            <a:r>
              <a:rPr lang="nl-NL" sz="2200" dirty="0" smtClean="0"/>
              <a:t>Intervisie</a:t>
            </a:r>
          </a:p>
          <a:p>
            <a:pPr lvl="1"/>
            <a:r>
              <a:rPr lang="nl-NL" sz="2200" dirty="0" smtClean="0"/>
              <a:t>1 op 1 contact indien nodig</a:t>
            </a:r>
          </a:p>
          <a:p>
            <a:pPr lvl="1"/>
            <a:r>
              <a:rPr lang="nl-NL" sz="2200" dirty="0" smtClean="0"/>
              <a:t>Regelmatig via mails op de hoogte gebracht</a:t>
            </a:r>
          </a:p>
          <a:p>
            <a:pPr lvl="1"/>
            <a:r>
              <a:rPr lang="nl-NL" sz="2200" dirty="0" err="1" smtClean="0"/>
              <a:t>Slot-bijeenkomst</a:t>
            </a:r>
            <a:r>
              <a:rPr lang="nl-NL" sz="2200" dirty="0" smtClean="0"/>
              <a:t> met evaluatie</a:t>
            </a:r>
          </a:p>
          <a:p>
            <a:endParaRPr lang="nl-NL" sz="2400" dirty="0"/>
          </a:p>
          <a:p>
            <a:endParaRPr lang="nl-NL" sz="2200" dirty="0"/>
          </a:p>
          <a:p>
            <a:pPr marL="0" indent="0">
              <a:buNone/>
            </a:pPr>
            <a:endParaRPr lang="nl-NL" dirty="0"/>
          </a:p>
        </p:txBody>
      </p:sp>
      <p:pic>
        <p:nvPicPr>
          <p:cNvPr id="12" name="Afbeelding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3689" y="340598"/>
            <a:ext cx="3588543" cy="26914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Afbeelding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0339" y="3702777"/>
            <a:ext cx="3611893" cy="2708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77425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Aandachtspunten vrijwilligers</a:t>
            </a:r>
          </a:p>
        </p:txBody>
      </p:sp>
      <p:sp>
        <p:nvSpPr>
          <p:cNvPr id="3" name="Tijdelijke aanduiding voor inhoud 2"/>
          <p:cNvSpPr>
            <a:spLocks noGrp="1"/>
          </p:cNvSpPr>
          <p:nvPr>
            <p:ph idx="1"/>
          </p:nvPr>
        </p:nvSpPr>
        <p:spPr/>
        <p:txBody>
          <a:bodyPr>
            <a:normAutofit fontScale="92500"/>
          </a:bodyPr>
          <a:lstStyle/>
          <a:p>
            <a:pPr>
              <a:buFont typeface="Wingdings" pitchFamily="2" charset="2"/>
              <a:buChar char="v"/>
            </a:pPr>
            <a:r>
              <a:rPr lang="nl-NL" dirty="0">
                <a:solidFill>
                  <a:schemeClr val="accent6"/>
                </a:solidFill>
                <a:latin typeface="Arial" panose="020B0604020202020204" pitchFamily="34" charset="0"/>
                <a:cs typeface="Arial" panose="020B0604020202020204" pitchFamily="34" charset="0"/>
              </a:rPr>
              <a:t>Opdracht gemeente Den Helder aan GGD en Wering samen</a:t>
            </a:r>
          </a:p>
          <a:p>
            <a:pPr>
              <a:buFont typeface="Wingdings" pitchFamily="2" charset="2"/>
              <a:buChar char="v"/>
            </a:pPr>
            <a:r>
              <a:rPr lang="nl-NL" dirty="0">
                <a:solidFill>
                  <a:schemeClr val="accent6"/>
                </a:solidFill>
                <a:latin typeface="Arial" panose="020B0604020202020204" pitchFamily="34" charset="0"/>
                <a:cs typeface="Arial" panose="020B0604020202020204" pitchFamily="34" charset="0"/>
              </a:rPr>
              <a:t>Onderzoek naar eenzaamheid onder 75 plussers:</a:t>
            </a:r>
          </a:p>
          <a:p>
            <a:pPr lvl="3"/>
            <a:r>
              <a:rPr lang="nl-NL" dirty="0">
                <a:solidFill>
                  <a:schemeClr val="accent6"/>
                </a:solidFill>
                <a:latin typeface="Arial" panose="020B0604020202020204" pitchFamily="34" charset="0"/>
                <a:cs typeface="Arial" panose="020B0604020202020204" pitchFamily="34" charset="0"/>
              </a:rPr>
              <a:t>cijfers uit de monitor;</a:t>
            </a:r>
          </a:p>
          <a:p>
            <a:pPr lvl="3"/>
            <a:r>
              <a:rPr lang="nl-NL" dirty="0">
                <a:solidFill>
                  <a:schemeClr val="accent6"/>
                </a:solidFill>
                <a:latin typeface="Arial" panose="020B0604020202020204" pitchFamily="34" charset="0"/>
                <a:cs typeface="Arial" panose="020B0604020202020204" pitchFamily="34" charset="0"/>
              </a:rPr>
              <a:t>Vragenlijst eenzaamheid tijdens huisbezoeken;</a:t>
            </a:r>
          </a:p>
          <a:p>
            <a:pPr lvl="3"/>
            <a:r>
              <a:rPr lang="nl-NL" dirty="0">
                <a:solidFill>
                  <a:schemeClr val="accent6"/>
                </a:solidFill>
                <a:latin typeface="Arial" panose="020B0604020202020204" pitchFamily="34" charset="0"/>
                <a:cs typeface="Arial" panose="020B0604020202020204" pitchFamily="34" charset="0"/>
              </a:rPr>
              <a:t>Focusgroepen;</a:t>
            </a:r>
          </a:p>
          <a:p>
            <a:pPr lvl="3"/>
            <a:r>
              <a:rPr lang="nl-NL" dirty="0">
                <a:solidFill>
                  <a:schemeClr val="accent6"/>
                </a:solidFill>
                <a:latin typeface="Arial" panose="020B0604020202020204" pitchFamily="34" charset="0"/>
                <a:cs typeface="Arial" panose="020B0604020202020204" pitchFamily="34" charset="0"/>
              </a:rPr>
              <a:t>Verdiepende interviews,</a:t>
            </a:r>
          </a:p>
          <a:p>
            <a:pPr>
              <a:buFont typeface="Wingdings" pitchFamily="2" charset="2"/>
              <a:buChar char="v"/>
            </a:pPr>
            <a:r>
              <a:rPr lang="nl-NL" dirty="0">
                <a:solidFill>
                  <a:schemeClr val="accent6"/>
                </a:solidFill>
                <a:latin typeface="Arial" panose="020B0604020202020204" pitchFamily="34" charset="0"/>
                <a:cs typeface="Arial" panose="020B0604020202020204" pitchFamily="34" charset="0"/>
              </a:rPr>
              <a:t>Informatieve/signalerende huisbezoeken </a:t>
            </a:r>
          </a:p>
          <a:p>
            <a:pPr>
              <a:buFont typeface="Wingdings" pitchFamily="2" charset="2"/>
              <a:buChar char="v"/>
            </a:pPr>
            <a:r>
              <a:rPr lang="nl-NL" dirty="0">
                <a:solidFill>
                  <a:schemeClr val="accent6"/>
                </a:solidFill>
                <a:latin typeface="Arial" panose="020B0604020202020204" pitchFamily="34" charset="0"/>
                <a:cs typeface="Arial" panose="020B0604020202020204" pitchFamily="34" charset="0"/>
              </a:rPr>
              <a:t>Netwerk rondom Eenzaamheid versterken</a:t>
            </a:r>
          </a:p>
          <a:p>
            <a:pPr>
              <a:buFont typeface="Wingdings" pitchFamily="2" charset="2"/>
              <a:buChar char="v"/>
            </a:pPr>
            <a:r>
              <a:rPr lang="nl-NL" dirty="0">
                <a:solidFill>
                  <a:schemeClr val="accent6"/>
                </a:solidFill>
                <a:latin typeface="Arial" panose="020B0604020202020204" pitchFamily="34" charset="0"/>
                <a:cs typeface="Arial" panose="020B0604020202020204" pitchFamily="34" charset="0"/>
              </a:rPr>
              <a:t>Sociale kaart Eenzaamheid voor ouderen en netwerkpartners</a:t>
            </a:r>
          </a:p>
          <a:p>
            <a:pPr>
              <a:buFont typeface="Wingdings" pitchFamily="2" charset="2"/>
              <a:buChar char="v"/>
            </a:pPr>
            <a:r>
              <a:rPr lang="nl-NL" dirty="0">
                <a:solidFill>
                  <a:schemeClr val="accent6"/>
                </a:solidFill>
                <a:latin typeface="Arial" panose="020B0604020202020204" pitchFamily="34" charset="0"/>
                <a:cs typeface="Arial" panose="020B0604020202020204" pitchFamily="34" charset="0"/>
              </a:rPr>
              <a:t>Training ‘Eenzaam ben je niet alleen’ </a:t>
            </a:r>
            <a:r>
              <a:rPr lang="nl-NL" dirty="0" err="1">
                <a:solidFill>
                  <a:schemeClr val="accent6"/>
                </a:solidFill>
                <a:latin typeface="Arial" panose="020B0604020202020204" pitchFamily="34" charset="0"/>
                <a:cs typeface="Arial" panose="020B0604020202020204" pitchFamily="34" charset="0"/>
              </a:rPr>
              <a:t>Wmo</a:t>
            </a:r>
            <a:r>
              <a:rPr lang="nl-NL" dirty="0">
                <a:solidFill>
                  <a:schemeClr val="accent6"/>
                </a:solidFill>
                <a:latin typeface="Arial" panose="020B0604020202020204" pitchFamily="34" charset="0"/>
                <a:cs typeface="Arial" panose="020B0604020202020204" pitchFamily="34" charset="0"/>
              </a:rPr>
              <a:t>-werkplaatsen (HAN) en Coalitie Erbij</a:t>
            </a:r>
          </a:p>
          <a:p>
            <a:pPr>
              <a:buFont typeface="Wingdings" pitchFamily="2" charset="2"/>
              <a:buChar char="v"/>
            </a:pPr>
            <a:r>
              <a:rPr lang="nl-NL" dirty="0">
                <a:solidFill>
                  <a:schemeClr val="accent6"/>
                </a:solidFill>
                <a:latin typeface="Arial" panose="020B0604020202020204" pitchFamily="34" charset="0"/>
                <a:cs typeface="Arial" panose="020B0604020202020204" pitchFamily="34" charset="0"/>
              </a:rPr>
              <a:t>Vervolg: verbreding naar andere doelgroepen en plan van aanpak</a:t>
            </a:r>
          </a:p>
          <a:p>
            <a:endParaRPr lang="nl-NL" dirty="0"/>
          </a:p>
          <a:p>
            <a:endParaRPr lang="nl-NL" dirty="0"/>
          </a:p>
        </p:txBody>
      </p:sp>
    </p:spTree>
    <p:extLst>
      <p:ext uri="{BB962C8B-B14F-4D97-AF65-F5344CB8AC3E}">
        <p14:creationId xmlns:p14="http://schemas.microsoft.com/office/powerpoint/2010/main" val="2051419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Praktische aanpak</a:t>
            </a:r>
          </a:p>
        </p:txBody>
      </p:sp>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577" t="7457" r="22912" b="3492"/>
          <a:stretch/>
        </p:blipFill>
        <p:spPr bwMode="auto">
          <a:xfrm>
            <a:off x="8889113" y="278302"/>
            <a:ext cx="3136606" cy="43380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Tijdelijke aanduiding voor inhoud 2"/>
          <p:cNvSpPr>
            <a:spLocks noGrp="1"/>
          </p:cNvSpPr>
          <p:nvPr>
            <p:ph idx="1"/>
          </p:nvPr>
        </p:nvSpPr>
        <p:spPr>
          <a:xfrm>
            <a:off x="677334" y="1430339"/>
            <a:ext cx="8596668" cy="4776786"/>
          </a:xfrm>
        </p:spPr>
        <p:txBody>
          <a:bodyPr>
            <a:normAutofit/>
          </a:bodyPr>
          <a:lstStyle/>
          <a:p>
            <a:r>
              <a:rPr lang="nl-NL" sz="2400" dirty="0"/>
              <a:t>Steekproef adressen &gt;75 </a:t>
            </a:r>
            <a:r>
              <a:rPr lang="nl-NL" sz="2400" dirty="0" err="1"/>
              <a:t>jr</a:t>
            </a:r>
            <a:r>
              <a:rPr lang="nl-NL" sz="2400" dirty="0"/>
              <a:t> aangeleverd door gemeente Den Helder</a:t>
            </a:r>
          </a:p>
          <a:p>
            <a:r>
              <a:rPr lang="nl-NL" sz="2400" dirty="0"/>
              <a:t>Uitnodigingsbrief vanuit naam wethouder</a:t>
            </a:r>
          </a:p>
          <a:p>
            <a:pPr lvl="1"/>
            <a:r>
              <a:rPr lang="nl-NL" sz="2200" dirty="0"/>
              <a:t>Niet alleen gericht op eenzaamheid</a:t>
            </a:r>
            <a:r>
              <a:rPr lang="nl-NL" sz="2200" dirty="0" smtClean="0"/>
              <a:t>!</a:t>
            </a:r>
          </a:p>
          <a:p>
            <a:r>
              <a:rPr lang="nl-NL" sz="2400" dirty="0" smtClean="0"/>
              <a:t>Brieven </a:t>
            </a:r>
            <a:r>
              <a:rPr lang="nl-NL" sz="2400" dirty="0"/>
              <a:t>in twee rondes </a:t>
            </a:r>
            <a:r>
              <a:rPr lang="nl-NL" sz="2400" dirty="0" smtClean="0"/>
              <a:t>verstuurd</a:t>
            </a:r>
            <a:endParaRPr lang="nl-NL" sz="2400" dirty="0"/>
          </a:p>
          <a:p>
            <a:pPr lvl="1"/>
            <a:r>
              <a:rPr lang="nl-NL" sz="2200" dirty="0"/>
              <a:t>Een week de tijd om af te bellen </a:t>
            </a:r>
          </a:p>
          <a:p>
            <a:pPr lvl="1"/>
            <a:r>
              <a:rPr lang="nl-NL" sz="2200" dirty="0"/>
              <a:t>Niet afgebeld? Concrete afspraak in brievenbus</a:t>
            </a:r>
          </a:p>
          <a:p>
            <a:pPr lvl="1"/>
            <a:r>
              <a:rPr lang="nl-NL" sz="2200" dirty="0"/>
              <a:t>Weer een week de tijd om af te bellen of te </a:t>
            </a:r>
            <a:r>
              <a:rPr lang="nl-NL" sz="2200" dirty="0" smtClean="0"/>
              <a:t>verzetten</a:t>
            </a:r>
          </a:p>
          <a:p>
            <a:endParaRPr lang="nl-NL" sz="2400" dirty="0"/>
          </a:p>
          <a:p>
            <a:r>
              <a:rPr lang="nl-NL" sz="2400" dirty="0" smtClean="0"/>
              <a:t>Resultaat: 407 huisbezoeken</a:t>
            </a:r>
            <a:endParaRPr lang="nl-NL" sz="2400" dirty="0"/>
          </a:p>
          <a:p>
            <a:pPr marL="0" indent="0">
              <a:buNone/>
            </a:pPr>
            <a:endParaRPr lang="nl-NL" sz="2400" dirty="0"/>
          </a:p>
          <a:p>
            <a:endParaRPr lang="nl-NL" dirty="0"/>
          </a:p>
          <a:p>
            <a:endParaRPr lang="nl-NL" dirty="0"/>
          </a:p>
        </p:txBody>
      </p:sp>
    </p:spTree>
    <p:extLst>
      <p:ext uri="{BB962C8B-B14F-4D97-AF65-F5344CB8AC3E}">
        <p14:creationId xmlns:p14="http://schemas.microsoft.com/office/powerpoint/2010/main" val="3373397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Praktische aanpak: </a:t>
            </a:r>
            <a:r>
              <a:rPr lang="nl-NL" dirty="0"/>
              <a:t>aandachtspunten</a:t>
            </a:r>
          </a:p>
        </p:txBody>
      </p:sp>
      <p:sp>
        <p:nvSpPr>
          <p:cNvPr id="3" name="Tijdelijke aanduiding voor inhoud 2"/>
          <p:cNvSpPr>
            <a:spLocks noGrp="1"/>
          </p:cNvSpPr>
          <p:nvPr>
            <p:ph idx="1"/>
          </p:nvPr>
        </p:nvSpPr>
        <p:spPr>
          <a:xfrm>
            <a:off x="677334" y="1691160"/>
            <a:ext cx="8596668" cy="4881090"/>
          </a:xfrm>
        </p:spPr>
        <p:txBody>
          <a:bodyPr numCol="1">
            <a:noAutofit/>
          </a:bodyPr>
          <a:lstStyle/>
          <a:p>
            <a:r>
              <a:rPr lang="nl-NL" sz="2400" dirty="0" smtClean="0"/>
              <a:t>Meer verstuur-rondes bij groot aantal</a:t>
            </a:r>
          </a:p>
          <a:p>
            <a:r>
              <a:rPr lang="nl-NL" sz="2400" dirty="0" smtClean="0"/>
              <a:t>Bouw respons tijd in aangepast op je doelgroep</a:t>
            </a:r>
          </a:p>
          <a:p>
            <a:r>
              <a:rPr lang="nl-NL" sz="2400" dirty="0" smtClean="0"/>
              <a:t>Veel </a:t>
            </a:r>
            <a:r>
              <a:rPr lang="nl-NL" sz="2400" dirty="0"/>
              <a:t>adressen verdelen; niet alles gaat door</a:t>
            </a:r>
          </a:p>
          <a:p>
            <a:r>
              <a:rPr lang="nl-NL" sz="2400" dirty="0"/>
              <a:t>Tijd en mankracht nodig voor verwerking en verschuiven </a:t>
            </a:r>
            <a:r>
              <a:rPr lang="nl-NL" sz="2400" dirty="0" smtClean="0"/>
              <a:t>afspraken; ook al gaat afspraak niet door</a:t>
            </a:r>
            <a:endParaRPr lang="nl-NL" sz="2400" dirty="0"/>
          </a:p>
          <a:p>
            <a:pPr marL="0" indent="0">
              <a:buNone/>
            </a:pPr>
            <a:endParaRPr lang="nl-NL" sz="2400" dirty="0"/>
          </a:p>
          <a:p>
            <a:pPr marL="0" indent="0">
              <a:buNone/>
            </a:pPr>
            <a:r>
              <a:rPr lang="nl-NL" sz="2400" dirty="0" err="1"/>
              <a:t>Afbellers</a:t>
            </a:r>
            <a:r>
              <a:rPr lang="nl-NL" sz="2400" dirty="0"/>
              <a:t>: </a:t>
            </a:r>
          </a:p>
          <a:p>
            <a:pPr marL="0" indent="0">
              <a:buNone/>
            </a:pPr>
            <a:r>
              <a:rPr lang="nl-NL" sz="2400" dirty="0"/>
              <a:t>“Ik ben niet eenzaam, mijn partner leeft nog”. </a:t>
            </a:r>
          </a:p>
          <a:p>
            <a:r>
              <a:rPr lang="nl-NL" sz="2400" dirty="0"/>
              <a:t>Gemiste kans voor preventieve informatie</a:t>
            </a:r>
          </a:p>
          <a:p>
            <a:pPr marL="0" indent="0">
              <a:buNone/>
            </a:pPr>
            <a:endParaRPr lang="nl-NL" sz="2400" dirty="0"/>
          </a:p>
        </p:txBody>
      </p:sp>
    </p:spTree>
    <p:extLst>
      <p:ext uri="{BB962C8B-B14F-4D97-AF65-F5344CB8AC3E}">
        <p14:creationId xmlns:p14="http://schemas.microsoft.com/office/powerpoint/2010/main" val="241493020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7452C9CBB7F0241B88AE67FEBDC2675" ma:contentTypeVersion="7" ma:contentTypeDescription="Een nieuw document maken." ma:contentTypeScope="" ma:versionID="f000a635dd5d2a82ed11f27253c0abb8">
  <xsd:schema xmlns:xsd="http://www.w3.org/2001/XMLSchema" xmlns:xs="http://www.w3.org/2001/XMLSchema" xmlns:p="http://schemas.microsoft.com/office/2006/metadata/properties" xmlns:ns2="fe10ff71-458a-4e4d-b025-89ebf5ce8c44" xmlns:ns3="6c85996c-f1d2-4f7e-a3d9-e30d609a93fd" targetNamespace="http://schemas.microsoft.com/office/2006/metadata/properties" ma:root="true" ma:fieldsID="a8b8d98f47c7f3b6484df115ee48e679" ns2:_="" ns3:_="">
    <xsd:import namespace="fe10ff71-458a-4e4d-b025-89ebf5ce8c44"/>
    <xsd:import namespace="6c85996c-f1d2-4f7e-a3d9-e30d609a93f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10ff71-458a-4e4d-b025-89ebf5ce8c4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85996c-f1d2-4f7e-a3d9-e30d609a93fd" elementFormDefault="qualified">
    <xsd:import namespace="http://schemas.microsoft.com/office/2006/documentManagement/types"/>
    <xsd:import namespace="http://schemas.microsoft.com/office/infopath/2007/PartnerControls"/>
    <xsd:element name="SharedWithUsers" ma:index="13"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ABD924-581D-4A5D-BF61-4EFEBD3BE096}">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6c85996c-f1d2-4f7e-a3d9-e30d609a93fd"/>
    <ds:schemaRef ds:uri="fe10ff71-458a-4e4d-b025-89ebf5ce8c44"/>
    <ds:schemaRef ds:uri="http://www.w3.org/XML/1998/namespace"/>
  </ds:schemaRefs>
</ds:datastoreItem>
</file>

<file path=customXml/itemProps2.xml><?xml version="1.0" encoding="utf-8"?>
<ds:datastoreItem xmlns:ds="http://schemas.openxmlformats.org/officeDocument/2006/customXml" ds:itemID="{22B5D925-50C2-4136-8FAA-F7EEDACD70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10ff71-458a-4e4d-b025-89ebf5ce8c44"/>
    <ds:schemaRef ds:uri="6c85996c-f1d2-4f7e-a3d9-e30d609a93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B3D41E-31F7-4F3F-9F3C-EEA17C737B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855</TotalTime>
  <Words>2773</Words>
  <Application>Microsoft Macintosh PowerPoint</Application>
  <PresentationFormat>Aangepast</PresentationFormat>
  <Paragraphs>225</Paragraphs>
  <Slides>19</Slides>
  <Notes>18</Notes>
  <HiddenSlides>0</HiddenSlides>
  <MMClips>0</MMClips>
  <ScaleCrop>false</ScaleCrop>
  <HeadingPairs>
    <vt:vector size="4" baseType="variant">
      <vt:variant>
        <vt:lpstr>Thema</vt:lpstr>
      </vt:variant>
      <vt:variant>
        <vt:i4>1</vt:i4>
      </vt:variant>
      <vt:variant>
        <vt:lpstr>Diatitels</vt:lpstr>
      </vt:variant>
      <vt:variant>
        <vt:i4>19</vt:i4>
      </vt:variant>
    </vt:vector>
  </HeadingPairs>
  <TitlesOfParts>
    <vt:vector size="20" baseType="lpstr">
      <vt:lpstr>Facet</vt:lpstr>
      <vt:lpstr>Eenzaam ben je niet alleen</vt:lpstr>
      <vt:lpstr>Het project</vt:lpstr>
      <vt:lpstr>Frequentie eenzaamheid</vt:lpstr>
      <vt:lpstr>Eenzaam ben je niet alleen</vt:lpstr>
      <vt:lpstr>Werving vrijwilligers</vt:lpstr>
      <vt:lpstr>Begeleiding van vrijwilligers</vt:lpstr>
      <vt:lpstr>Aandachtspunten vrijwilligers</vt:lpstr>
      <vt:lpstr>Praktische aanpak</vt:lpstr>
      <vt:lpstr>Praktische aanpak: aandachtspunten</vt:lpstr>
      <vt:lpstr>Besproken onderwerpen </vt:lpstr>
      <vt:lpstr>Actief in de wijk</vt:lpstr>
      <vt:lpstr>Hulpvragen van ouderen</vt:lpstr>
      <vt:lpstr>Geboden hulp</vt:lpstr>
      <vt:lpstr>Onderzoek </vt:lpstr>
      <vt:lpstr>Methode</vt:lpstr>
      <vt:lpstr>Photo-eliciting</vt:lpstr>
      <vt:lpstr>Quotes</vt:lpstr>
      <vt:lpstr>Aandachtspunten </vt:lpstr>
      <vt:lpstr>Benieuwd naar de mogelijkheden voor onderzoek?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Pauline de Vink</dc:creator>
  <cp:lastModifiedBy>Administratie</cp:lastModifiedBy>
  <cp:revision>23</cp:revision>
  <dcterms:created xsi:type="dcterms:W3CDTF">2017-10-02T07:26:54Z</dcterms:created>
  <dcterms:modified xsi:type="dcterms:W3CDTF">2017-10-12T11:41:18Z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0x01010097452C9CBB7F0241B88AE67FEBDC2675</vt:lpwstr>
  </property>
</Properties>
</file>