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68" r:id="rId2"/>
    <p:sldId id="321" r:id="rId3"/>
    <p:sldId id="449" r:id="rId4"/>
    <p:sldId id="361" r:id="rId5"/>
    <p:sldId id="342" r:id="rId6"/>
    <p:sldId id="334" r:id="rId7"/>
    <p:sldId id="394" r:id="rId8"/>
    <p:sldId id="395" r:id="rId9"/>
    <p:sldId id="438" r:id="rId10"/>
    <p:sldId id="398" r:id="rId11"/>
    <p:sldId id="400" r:id="rId12"/>
    <p:sldId id="402" r:id="rId13"/>
    <p:sldId id="404" r:id="rId14"/>
    <p:sldId id="405" r:id="rId15"/>
    <p:sldId id="407" r:id="rId16"/>
    <p:sldId id="408" r:id="rId17"/>
    <p:sldId id="411" r:id="rId18"/>
    <p:sldId id="430" r:id="rId19"/>
    <p:sldId id="413" r:id="rId20"/>
    <p:sldId id="436" r:id="rId21"/>
    <p:sldId id="440" r:id="rId22"/>
    <p:sldId id="439" r:id="rId23"/>
    <p:sldId id="434" r:id="rId24"/>
    <p:sldId id="450" r:id="rId25"/>
    <p:sldId id="364"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Willem Duyvendak" initials="JWD" lastIdx="5" clrIdx="0"/>
  <p:cmAuthor id="2" name="tania huijben" initials="th"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104" autoAdjust="0"/>
  </p:normalViewPr>
  <p:slideViewPr>
    <p:cSldViewPr snapToGrid="0">
      <p:cViewPr varScale="1">
        <p:scale>
          <a:sx n="98" d="100"/>
          <a:sy n="98" d="100"/>
        </p:scale>
        <p:origin x="107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81BDB-9F25-49BA-B908-A9148FD48269}" type="datetimeFigureOut">
              <a:rPr lang="nl-NL" smtClean="0"/>
              <a:t>30-1-2019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21814-4B7D-4982-BD60-2B03418B08EC}" type="slidenum">
              <a:rPr lang="nl-NL" smtClean="0"/>
              <a:t>‹nr.›</a:t>
            </a:fld>
            <a:endParaRPr lang="nl-NL"/>
          </a:p>
        </p:txBody>
      </p:sp>
    </p:spTree>
    <p:extLst>
      <p:ext uri="{BB962C8B-B14F-4D97-AF65-F5344CB8AC3E}">
        <p14:creationId xmlns:p14="http://schemas.microsoft.com/office/powerpoint/2010/main" val="183917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nl-NL"/>
              <a:t>Het project van de UvH</a:t>
            </a:r>
          </a:p>
        </p:txBody>
      </p:sp>
      <p:sp>
        <p:nvSpPr>
          <p:cNvPr id="5" name="Tijdelijke aanduiding voor dianummer 4"/>
          <p:cNvSpPr>
            <a:spLocks noGrp="1"/>
          </p:cNvSpPr>
          <p:nvPr>
            <p:ph type="sldNum" sz="quarter" idx="11"/>
          </p:nvPr>
        </p:nvSpPr>
        <p:spPr/>
        <p:txBody>
          <a:bodyPr/>
          <a:lstStyle/>
          <a:p>
            <a:fld id="{7D29DD27-F263-2847-8155-5769F4DEDE31}" type="slidenum">
              <a:rPr lang="nl-NL" smtClean="0"/>
              <a:pPr/>
              <a:t>6</a:t>
            </a:fld>
            <a:endParaRPr lang="nl-NL"/>
          </a:p>
        </p:txBody>
      </p:sp>
    </p:spTree>
    <p:extLst>
      <p:ext uri="{BB962C8B-B14F-4D97-AF65-F5344CB8AC3E}">
        <p14:creationId xmlns:p14="http://schemas.microsoft.com/office/powerpoint/2010/main" val="113638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De laatste twee met voorbeelden toelichten</a:t>
            </a:r>
            <a:endParaRPr lang="nl-NL" dirty="0"/>
          </a:p>
        </p:txBody>
      </p:sp>
      <p:sp>
        <p:nvSpPr>
          <p:cNvPr id="4" name="Tijdelijke aanduiding voor voettekst 3"/>
          <p:cNvSpPr>
            <a:spLocks noGrp="1"/>
          </p:cNvSpPr>
          <p:nvPr>
            <p:ph type="ftr" sz="quarter" idx="10"/>
          </p:nvPr>
        </p:nvSpPr>
        <p:spPr/>
        <p:txBody>
          <a:bodyPr/>
          <a:lstStyle/>
          <a:p>
            <a:r>
              <a:rPr lang="nl-NL"/>
              <a:t>Het project van de UvH</a:t>
            </a:r>
          </a:p>
        </p:txBody>
      </p:sp>
      <p:sp>
        <p:nvSpPr>
          <p:cNvPr id="5" name="Tijdelijke aanduiding voor dianummer 4"/>
          <p:cNvSpPr>
            <a:spLocks noGrp="1"/>
          </p:cNvSpPr>
          <p:nvPr>
            <p:ph type="sldNum" sz="quarter" idx="11"/>
          </p:nvPr>
        </p:nvSpPr>
        <p:spPr/>
        <p:txBody>
          <a:bodyPr/>
          <a:lstStyle/>
          <a:p>
            <a:fld id="{7D29DD27-F263-2847-8155-5769F4DEDE31}" type="slidenum">
              <a:rPr lang="nl-NL" smtClean="0"/>
              <a:t>7</a:t>
            </a:fld>
            <a:endParaRPr lang="nl-NL"/>
          </a:p>
        </p:txBody>
      </p:sp>
    </p:spTree>
    <p:extLst>
      <p:ext uri="{BB962C8B-B14F-4D97-AF65-F5344CB8AC3E}">
        <p14:creationId xmlns:p14="http://schemas.microsoft.com/office/powerpoint/2010/main" val="38423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Aard van de relaties.</a:t>
            </a:r>
            <a:r>
              <a:rPr lang="nl-NL" baseline="0" dirty="0"/>
              <a:t> </a:t>
            </a:r>
          </a:p>
          <a:p>
            <a:endParaRPr lang="nl-NL" baseline="0" dirty="0"/>
          </a:p>
          <a:p>
            <a:r>
              <a:rPr lang="nl-NL" baseline="0" dirty="0"/>
              <a:t>Elke relatie kent zijn eigen evenwicht, regels en codes. Mensen zijn zich hiervan bewust en willen balans en daarmee gelijkwaardigheid in contact bewaren. </a:t>
            </a:r>
            <a:endParaRPr lang="nl-NL" dirty="0"/>
          </a:p>
          <a:p>
            <a:endParaRPr lang="nl-NL" dirty="0"/>
          </a:p>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historisch gegroeide aard van relaties is dus een belangrijke factor bij het al dan niet tot stand komen van zorg of hulp uit het netwerk.</a:t>
            </a:r>
          </a:p>
          <a:p>
            <a:pPr marL="0" marR="0" indent="0" algn="l" defTabSz="4572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Hulpvragers,</a:t>
            </a:r>
            <a:r>
              <a:rPr lang="nl-NL" sz="1200" kern="1200" baseline="0" dirty="0">
                <a:solidFill>
                  <a:schemeClr val="tx1"/>
                </a:solidFill>
                <a:effectLst/>
                <a:latin typeface="+mn-lt"/>
                <a:ea typeface="+mn-ea"/>
                <a:cs typeface="+mn-cs"/>
              </a:rPr>
              <a:t> verlangen naar </a:t>
            </a:r>
            <a:r>
              <a:rPr lang="nl-NL" sz="1200" kern="1200" dirty="0">
                <a:solidFill>
                  <a:schemeClr val="tx1"/>
                </a:solidFill>
                <a:effectLst/>
                <a:latin typeface="+mn-lt"/>
                <a:ea typeface="+mn-ea"/>
                <a:cs typeface="+mn-cs"/>
              </a:rPr>
              <a:t>professionele hulp om bestaande sociale relaties te vrijwaren van hulpverlening en de bestaande rolverdeling koesteren omwille van het in stand houden van gelijkwaardigheid of luchtigheid. </a:t>
            </a:r>
          </a:p>
          <a:p>
            <a:pPr marL="0" marR="0" indent="0" algn="l" defTabSz="4572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 beroep op het netwerk om zorg of hulp te verlenen lijkt druk te zetten op de historisch gegroeide aard van de relaties. Dat alles weerhoudt professionals ervan een (extra) beroep te doen op zorg of hulp van familieleden, buren of vrienden.</a:t>
            </a:r>
          </a:p>
          <a:p>
            <a:endParaRPr lang="nl-NL" dirty="0"/>
          </a:p>
          <a:p>
            <a:r>
              <a:rPr lang="nl-NL" dirty="0"/>
              <a:t>Familierelaties toelichten: moeders</a:t>
            </a:r>
            <a:r>
              <a:rPr lang="nl-NL" baseline="0" dirty="0"/>
              <a:t> die ‘gewoon moeder willen zijn’ </a:t>
            </a:r>
          </a:p>
          <a:p>
            <a:endParaRPr lang="nl-NL" baseline="0" dirty="0"/>
          </a:p>
          <a:p>
            <a:r>
              <a:rPr lang="nl-NL" baseline="0" dirty="0"/>
              <a:t>Luchtig burencontact toelichten: veel goed burencontact bestaat juist bij de gratie van luchtigheid en dat komt onder druk te staan door beroep op zorgzaamheid</a:t>
            </a:r>
          </a:p>
          <a:p>
            <a:endParaRPr lang="nl-NL" baseline="0" dirty="0"/>
          </a:p>
          <a:p>
            <a:r>
              <a:rPr lang="nl-NL" baseline="0" dirty="0"/>
              <a:t>Vriendschappen op volgende sheet</a:t>
            </a:r>
            <a:endParaRPr lang="nl-NL" dirty="0"/>
          </a:p>
        </p:txBody>
      </p:sp>
      <p:sp>
        <p:nvSpPr>
          <p:cNvPr id="4" name="Tijdelijke aanduiding voor voettekst 3"/>
          <p:cNvSpPr>
            <a:spLocks noGrp="1"/>
          </p:cNvSpPr>
          <p:nvPr>
            <p:ph type="ftr" sz="quarter" idx="10"/>
          </p:nvPr>
        </p:nvSpPr>
        <p:spPr/>
        <p:txBody>
          <a:bodyPr/>
          <a:lstStyle/>
          <a:p>
            <a:r>
              <a:rPr lang="nl-NL"/>
              <a:t>Het project van de UvH</a:t>
            </a:r>
          </a:p>
        </p:txBody>
      </p:sp>
      <p:sp>
        <p:nvSpPr>
          <p:cNvPr id="5" name="Tijdelijke aanduiding voor dianummer 4"/>
          <p:cNvSpPr>
            <a:spLocks noGrp="1"/>
          </p:cNvSpPr>
          <p:nvPr>
            <p:ph type="sldNum" sz="quarter" idx="11"/>
          </p:nvPr>
        </p:nvSpPr>
        <p:spPr/>
        <p:txBody>
          <a:bodyPr/>
          <a:lstStyle/>
          <a:p>
            <a:fld id="{7D29DD27-F263-2847-8155-5769F4DEDE31}" type="slidenum">
              <a:rPr lang="nl-NL" smtClean="0"/>
              <a:t>8</a:t>
            </a:fld>
            <a:endParaRPr lang="nl-NL"/>
          </a:p>
        </p:txBody>
      </p:sp>
    </p:spTree>
    <p:extLst>
      <p:ext uri="{BB962C8B-B14F-4D97-AF65-F5344CB8AC3E}">
        <p14:creationId xmlns:p14="http://schemas.microsoft.com/office/powerpoint/2010/main" val="35777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Soms moeten zorgvragers</a:t>
            </a:r>
            <a:r>
              <a:rPr lang="nl-NL" baseline="0" dirty="0"/>
              <a:t> juist overtuigd worden dat netwerk niet zaligmakend is. </a:t>
            </a:r>
            <a:endParaRPr lang="nl-NL" dirty="0"/>
          </a:p>
        </p:txBody>
      </p:sp>
      <p:sp>
        <p:nvSpPr>
          <p:cNvPr id="4" name="Tijdelijke aanduiding voor dianummer 3"/>
          <p:cNvSpPr>
            <a:spLocks noGrp="1"/>
          </p:cNvSpPr>
          <p:nvPr>
            <p:ph type="sldNum" sz="quarter" idx="10"/>
          </p:nvPr>
        </p:nvSpPr>
        <p:spPr/>
        <p:txBody>
          <a:bodyPr/>
          <a:lstStyle/>
          <a:p>
            <a:fld id="{11121814-4B7D-4982-BD60-2B03418B08EC}" type="slidenum">
              <a:rPr lang="nl-NL" smtClean="0"/>
              <a:t>13</a:t>
            </a:fld>
            <a:endParaRPr lang="nl-NL"/>
          </a:p>
        </p:txBody>
      </p:sp>
    </p:spTree>
    <p:extLst>
      <p:ext uri="{BB962C8B-B14F-4D97-AF65-F5344CB8AC3E}">
        <p14:creationId xmlns:p14="http://schemas.microsoft.com/office/powerpoint/2010/main" val="417366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Soms moet ook het</a:t>
            </a:r>
            <a:r>
              <a:rPr lang="nl-NL" baseline="0" dirty="0"/>
              <a:t> netwerk juist overtuigd worden dat professionele zorg noodzakelijk is. </a:t>
            </a:r>
            <a:endParaRPr lang="nl-NL" dirty="0"/>
          </a:p>
        </p:txBody>
      </p:sp>
      <p:sp>
        <p:nvSpPr>
          <p:cNvPr id="4" name="Tijdelijke aanduiding voor dianummer 3"/>
          <p:cNvSpPr>
            <a:spLocks noGrp="1"/>
          </p:cNvSpPr>
          <p:nvPr>
            <p:ph type="sldNum" sz="quarter" idx="10"/>
          </p:nvPr>
        </p:nvSpPr>
        <p:spPr/>
        <p:txBody>
          <a:bodyPr/>
          <a:lstStyle/>
          <a:p>
            <a:fld id="{11121814-4B7D-4982-BD60-2B03418B08EC}" type="slidenum">
              <a:rPr lang="nl-NL" smtClean="0"/>
              <a:t>14</a:t>
            </a:fld>
            <a:endParaRPr lang="nl-NL"/>
          </a:p>
        </p:txBody>
      </p:sp>
    </p:spTree>
    <p:extLst>
      <p:ext uri="{BB962C8B-B14F-4D97-AF65-F5344CB8AC3E}">
        <p14:creationId xmlns:p14="http://schemas.microsoft.com/office/powerpoint/2010/main" val="204067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Professionals zonder zorgachtergrond zoeken veiligheid in regels</a:t>
            </a:r>
          </a:p>
          <a:p>
            <a:r>
              <a:rPr lang="nl-NL" dirty="0"/>
              <a:t>Professionals met zorgachtergrond zoeken veiligheid in ervaring</a:t>
            </a:r>
          </a:p>
          <a:p>
            <a:endParaRPr lang="nl-NL" dirty="0"/>
          </a:p>
        </p:txBody>
      </p:sp>
      <p:sp>
        <p:nvSpPr>
          <p:cNvPr id="4" name="Tijdelijke aanduiding voor dianummer 3"/>
          <p:cNvSpPr>
            <a:spLocks noGrp="1"/>
          </p:cNvSpPr>
          <p:nvPr>
            <p:ph type="sldNum" sz="quarter" idx="10"/>
          </p:nvPr>
        </p:nvSpPr>
        <p:spPr/>
        <p:txBody>
          <a:bodyPr/>
          <a:lstStyle/>
          <a:p>
            <a:fld id="{E882C8BB-5ADE-1D44-97AF-78822849C2CC}" type="slidenum">
              <a:rPr lang="nl-NL" smtClean="0"/>
              <a:t>15</a:t>
            </a:fld>
            <a:endParaRPr lang="nl-NL"/>
          </a:p>
        </p:txBody>
      </p:sp>
    </p:spTree>
    <p:extLst>
      <p:ext uri="{BB962C8B-B14F-4D97-AF65-F5344CB8AC3E}">
        <p14:creationId xmlns:p14="http://schemas.microsoft.com/office/powerpoint/2010/main" val="389694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meeste professionals ervaren </a:t>
            </a:r>
            <a:r>
              <a:rPr lang="nl-NL" u="sng" dirty="0"/>
              <a:t>gaandeweg</a:t>
            </a:r>
            <a:r>
              <a:rPr lang="nl-NL" u="sng" baseline="0" dirty="0"/>
              <a:t> het onderzoek</a:t>
            </a:r>
            <a:r>
              <a:rPr lang="nl-NL" baseline="0" dirty="0"/>
              <a:t> een inperking van hun inhoudelijke ruimte,</a:t>
            </a:r>
          </a:p>
          <a:p>
            <a:r>
              <a:rPr lang="nl-NL" baseline="0" dirty="0"/>
              <a:t>Want als zij zorg voor iemand proberen te regelen</a:t>
            </a:r>
          </a:p>
          <a:p>
            <a:r>
              <a:rPr lang="nl-NL" baseline="0" dirty="0"/>
              <a:t>Worden zij beoordeeld op de mate waarin zij hebben getracht zelfredzaamheid te bevorderen.</a:t>
            </a:r>
          </a:p>
        </p:txBody>
      </p:sp>
      <p:sp>
        <p:nvSpPr>
          <p:cNvPr id="4" name="Tijdelijke aanduiding voor voettekst 3"/>
          <p:cNvSpPr>
            <a:spLocks noGrp="1"/>
          </p:cNvSpPr>
          <p:nvPr>
            <p:ph type="ftr" sz="quarter" idx="10"/>
          </p:nvPr>
        </p:nvSpPr>
        <p:spPr/>
        <p:txBody>
          <a:bodyPr/>
          <a:lstStyle/>
          <a:p>
            <a:r>
              <a:rPr lang="nl-NL"/>
              <a:t>Het project van de UvH</a:t>
            </a:r>
          </a:p>
        </p:txBody>
      </p:sp>
      <p:sp>
        <p:nvSpPr>
          <p:cNvPr id="5" name="Tijdelijke aanduiding voor dianummer 4"/>
          <p:cNvSpPr>
            <a:spLocks noGrp="1"/>
          </p:cNvSpPr>
          <p:nvPr>
            <p:ph type="sldNum" sz="quarter" idx="11"/>
          </p:nvPr>
        </p:nvSpPr>
        <p:spPr/>
        <p:txBody>
          <a:bodyPr/>
          <a:lstStyle/>
          <a:p>
            <a:fld id="{7D29DD27-F263-2847-8155-5769F4DEDE31}" type="slidenum">
              <a:rPr lang="nl-NL" smtClean="0"/>
              <a:pPr/>
              <a:t>18</a:t>
            </a:fld>
            <a:endParaRPr lang="nl-NL"/>
          </a:p>
        </p:txBody>
      </p:sp>
    </p:spTree>
    <p:extLst>
      <p:ext uri="{BB962C8B-B14F-4D97-AF65-F5344CB8AC3E}">
        <p14:creationId xmlns:p14="http://schemas.microsoft.com/office/powerpoint/2010/main" val="2560249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Times New Roman"/>
                <a:cs typeface="Times New Roman"/>
              </a:rPr>
              <a:t>Ja, professionals nemen meer </a:t>
            </a:r>
            <a:r>
              <a:rPr lang="nl-NL" sz="1200" b="1" dirty="0">
                <a:solidFill>
                  <a:srgbClr val="000000"/>
                </a:solidFill>
                <a:latin typeface="Times New Roman"/>
                <a:cs typeface="Times New Roman"/>
              </a:rPr>
              <a:t>tijd</a:t>
            </a:r>
            <a:r>
              <a:rPr lang="nl-NL" sz="1200" dirty="0">
                <a:solidFill>
                  <a:srgbClr val="000000"/>
                </a:solidFill>
                <a:latin typeface="Times New Roman"/>
                <a:cs typeface="Times New Roman"/>
              </a:rPr>
              <a:t> tegen bureaucratische belemmeringen in: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 voorbeeld daarvan is een keukentafelgesprek over een rolstoelaanvraag. Tijdens het gesprek komt aan het licht dat de man van de cliënt eenzaam is en de zorg voor zijn vrouw zwaar vindt. De consulent gaat hier verder niet op in en legt later uit dat hij het gesprek bewust in een andere richting stuurde, omdat hij weet dat de mogelijkheden bij de gemeente uitgeput zijn</a:t>
            </a:r>
            <a:r>
              <a:rPr lang="nl-NL" dirty="0">
                <a:effectLst/>
              </a:rPr>
              <a:t> </a:t>
            </a:r>
            <a:endParaRPr lang="nl-NL" dirty="0"/>
          </a:p>
        </p:txBody>
      </p:sp>
      <p:sp>
        <p:nvSpPr>
          <p:cNvPr id="4" name="Tijdelijke aanduiding voor voettekst 3"/>
          <p:cNvSpPr>
            <a:spLocks noGrp="1"/>
          </p:cNvSpPr>
          <p:nvPr>
            <p:ph type="ftr" sz="quarter" idx="10"/>
          </p:nvPr>
        </p:nvSpPr>
        <p:spPr/>
        <p:txBody>
          <a:bodyPr/>
          <a:lstStyle/>
          <a:p>
            <a:r>
              <a:rPr lang="nl-NL"/>
              <a:t>Het project van de UvH</a:t>
            </a:r>
          </a:p>
        </p:txBody>
      </p:sp>
      <p:sp>
        <p:nvSpPr>
          <p:cNvPr id="5" name="Tijdelijke aanduiding voor dianummer 4"/>
          <p:cNvSpPr>
            <a:spLocks noGrp="1"/>
          </p:cNvSpPr>
          <p:nvPr>
            <p:ph type="sldNum" sz="quarter" idx="11"/>
          </p:nvPr>
        </p:nvSpPr>
        <p:spPr/>
        <p:txBody>
          <a:bodyPr/>
          <a:lstStyle/>
          <a:p>
            <a:fld id="{7D29DD27-F263-2847-8155-5769F4DEDE31}" type="slidenum">
              <a:rPr lang="nl-NL" smtClean="0"/>
              <a:pPr/>
              <a:t>19</a:t>
            </a:fld>
            <a:endParaRPr lang="nl-NL"/>
          </a:p>
        </p:txBody>
      </p:sp>
    </p:spTree>
    <p:extLst>
      <p:ext uri="{BB962C8B-B14F-4D97-AF65-F5344CB8AC3E}">
        <p14:creationId xmlns:p14="http://schemas.microsoft.com/office/powerpoint/2010/main" val="2745552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Een voorbeeld daarvan is een keukentafelgesprek over een rolstoelaanvraag. Tijdens het gesprek komt aan het licht dat de man van de cliënt eenzaam is en de zorg voor zijn vrouw zwaar vindt. </a:t>
            </a:r>
            <a:r>
              <a:rPr lang="nl-NL" sz="1200" kern="1200">
                <a:solidFill>
                  <a:schemeClr val="tx1"/>
                </a:solidFill>
                <a:effectLst/>
                <a:latin typeface="+mn-lt"/>
                <a:ea typeface="+mn-ea"/>
                <a:cs typeface="+mn-cs"/>
              </a:rPr>
              <a:t>De consulent gaat hier verder niet op in en legt later uit dat hij het gesprek bewust in een andere richting stuurde, omdat hij weet dat de mogelijkheden bij de gemeente uitgeput zijn</a:t>
            </a:r>
            <a:r>
              <a:rPr lang="nl-NL">
                <a:effectLst/>
              </a:rPr>
              <a:t> </a:t>
            </a:r>
            <a:endParaRPr lang="nl-NL"/>
          </a:p>
        </p:txBody>
      </p:sp>
      <p:sp>
        <p:nvSpPr>
          <p:cNvPr id="4" name="Tijdelijke aanduiding voor voettekst 3"/>
          <p:cNvSpPr>
            <a:spLocks noGrp="1"/>
          </p:cNvSpPr>
          <p:nvPr>
            <p:ph type="ftr" sz="quarter" idx="10"/>
          </p:nvPr>
        </p:nvSpPr>
        <p:spPr/>
        <p:txBody>
          <a:bodyPr/>
          <a:lstStyle/>
          <a:p>
            <a:r>
              <a:rPr lang="nl-NL"/>
              <a:t>Het project van de UvH</a:t>
            </a:r>
          </a:p>
        </p:txBody>
      </p:sp>
      <p:sp>
        <p:nvSpPr>
          <p:cNvPr id="5" name="Tijdelijke aanduiding voor dianummer 4"/>
          <p:cNvSpPr>
            <a:spLocks noGrp="1"/>
          </p:cNvSpPr>
          <p:nvPr>
            <p:ph type="sldNum" sz="quarter" idx="11"/>
          </p:nvPr>
        </p:nvSpPr>
        <p:spPr/>
        <p:txBody>
          <a:bodyPr/>
          <a:lstStyle/>
          <a:p>
            <a:fld id="{7D29DD27-F263-2847-8155-5769F4DEDE31}" type="slidenum">
              <a:rPr lang="nl-NL" smtClean="0"/>
              <a:pPr/>
              <a:t>20</a:t>
            </a:fld>
            <a:endParaRPr lang="nl-NL"/>
          </a:p>
        </p:txBody>
      </p:sp>
    </p:spTree>
    <p:extLst>
      <p:ext uri="{BB962C8B-B14F-4D97-AF65-F5344CB8AC3E}">
        <p14:creationId xmlns:p14="http://schemas.microsoft.com/office/powerpoint/2010/main" val="2745552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D18BC-D2B4-4528-B956-E571BE270BED}"/>
              </a:ext>
            </a:extLst>
          </p:cNvPr>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73A7BD62-10B0-4574-904A-87057A88B8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6" name="Tijdelijke aanduiding voor dianummer 5">
            <a:extLst>
              <a:ext uri="{FF2B5EF4-FFF2-40B4-BE49-F238E27FC236}">
                <a16:creationId xmlns:a16="http://schemas.microsoft.com/office/drawing/2014/main" id="{B0602A19-EBD0-48FB-A93B-A67EC4479CD7}"/>
              </a:ext>
            </a:extLst>
          </p:cNvPr>
          <p:cNvSpPr>
            <a:spLocks noGrp="1"/>
          </p:cNvSpPr>
          <p:nvPr>
            <p:ph type="sldNum" sz="quarter" idx="12"/>
          </p:nvPr>
        </p:nvSpPr>
        <p:spPr>
          <a:xfrm>
            <a:off x="6400800" y="4502426"/>
            <a:ext cx="4953000" cy="2219049"/>
          </a:xfrm>
          <a:blipFill>
            <a:blip r:embed="rId2"/>
            <a:stretch>
              <a:fillRect/>
            </a:stretch>
          </a:blipFill>
        </p:spPr>
        <p:txBody>
          <a:bodyPr/>
          <a:lstStyle/>
          <a:p>
            <a:fld id="{1E0EBD67-1D94-4EB4-A1F6-86E56A2690BF}" type="slidenum">
              <a:rPr lang="nl-NL" smtClean="0"/>
              <a:t>‹nr.›</a:t>
            </a:fld>
            <a:endParaRPr lang="nl-NL" dirty="0"/>
          </a:p>
        </p:txBody>
      </p:sp>
    </p:spTree>
    <p:extLst>
      <p:ext uri="{BB962C8B-B14F-4D97-AF65-F5344CB8AC3E}">
        <p14:creationId xmlns:p14="http://schemas.microsoft.com/office/powerpoint/2010/main" val="1294896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0AF5-1F98-454F-B423-23107206888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F675A68-3910-48B1-8838-50818DF4C57A}"/>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785ADE-003A-49CD-9024-86F8F433815A}"/>
              </a:ext>
            </a:extLst>
          </p:cNvPr>
          <p:cNvSpPr>
            <a:spLocks noGrp="1"/>
          </p:cNvSpPr>
          <p:nvPr>
            <p:ph type="dt" sz="half" idx="10"/>
          </p:nvPr>
        </p:nvSpPr>
        <p:spPr/>
        <p:txBody>
          <a:bodyPr/>
          <a:lstStyle/>
          <a:p>
            <a:fld id="{8A50055D-C7EF-4AA6-A7A0-EF381BD1732A}" type="datetimeFigureOut">
              <a:rPr lang="nl-NL" smtClean="0"/>
              <a:t>30-1-2019</a:t>
            </a:fld>
            <a:endParaRPr lang="nl-NL"/>
          </a:p>
        </p:txBody>
      </p:sp>
      <p:sp>
        <p:nvSpPr>
          <p:cNvPr id="5" name="Tijdelijke aanduiding voor voettekst 4">
            <a:extLst>
              <a:ext uri="{FF2B5EF4-FFF2-40B4-BE49-F238E27FC236}">
                <a16:creationId xmlns:a16="http://schemas.microsoft.com/office/drawing/2014/main" id="{19EA4772-97BB-448E-8394-4258423205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9DFC79A-C79B-471A-A137-F339E22F5C5F}"/>
              </a:ext>
            </a:extLst>
          </p:cNvPr>
          <p:cNvSpPr>
            <a:spLocks noGrp="1"/>
          </p:cNvSpPr>
          <p:nvPr>
            <p:ph type="sldNum" sz="quarter" idx="12"/>
          </p:nvPr>
        </p:nvSpPr>
        <p:spPr/>
        <p:txBody>
          <a:bodyPr/>
          <a:lstStyle/>
          <a:p>
            <a:fld id="{1E0EBD67-1D94-4EB4-A1F6-86E56A2690BF}" type="slidenum">
              <a:rPr lang="nl-NL" smtClean="0"/>
              <a:t>‹nr.›</a:t>
            </a:fld>
            <a:endParaRPr lang="nl-NL"/>
          </a:p>
        </p:txBody>
      </p:sp>
    </p:spTree>
    <p:extLst>
      <p:ext uri="{BB962C8B-B14F-4D97-AF65-F5344CB8AC3E}">
        <p14:creationId xmlns:p14="http://schemas.microsoft.com/office/powerpoint/2010/main" val="279701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DED1B3F-D848-4C9B-A813-F5C77A2D016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8A80A86-7320-41D9-AA4F-BA48A2F3949C}"/>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D4A352-46FC-4458-B6C5-B42774C3FA81}"/>
              </a:ext>
            </a:extLst>
          </p:cNvPr>
          <p:cNvSpPr>
            <a:spLocks noGrp="1"/>
          </p:cNvSpPr>
          <p:nvPr>
            <p:ph type="dt" sz="half" idx="10"/>
          </p:nvPr>
        </p:nvSpPr>
        <p:spPr/>
        <p:txBody>
          <a:bodyPr/>
          <a:lstStyle/>
          <a:p>
            <a:fld id="{8A50055D-C7EF-4AA6-A7A0-EF381BD1732A}" type="datetimeFigureOut">
              <a:rPr lang="nl-NL" smtClean="0"/>
              <a:t>30-1-2019</a:t>
            </a:fld>
            <a:endParaRPr lang="nl-NL"/>
          </a:p>
        </p:txBody>
      </p:sp>
      <p:sp>
        <p:nvSpPr>
          <p:cNvPr id="5" name="Tijdelijke aanduiding voor voettekst 4">
            <a:extLst>
              <a:ext uri="{FF2B5EF4-FFF2-40B4-BE49-F238E27FC236}">
                <a16:creationId xmlns:a16="http://schemas.microsoft.com/office/drawing/2014/main" id="{191A23DC-69E6-4FDF-9587-98ED77D3AA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3FBCA9-5648-4E6E-93F0-522C022A3AA9}"/>
              </a:ext>
            </a:extLst>
          </p:cNvPr>
          <p:cNvSpPr>
            <a:spLocks noGrp="1"/>
          </p:cNvSpPr>
          <p:nvPr>
            <p:ph type="sldNum" sz="quarter" idx="12"/>
          </p:nvPr>
        </p:nvSpPr>
        <p:spPr/>
        <p:txBody>
          <a:bodyPr/>
          <a:lstStyle/>
          <a:p>
            <a:fld id="{1E0EBD67-1D94-4EB4-A1F6-86E56A2690BF}" type="slidenum">
              <a:rPr lang="nl-NL" smtClean="0"/>
              <a:t>‹nr.›</a:t>
            </a:fld>
            <a:endParaRPr lang="nl-NL"/>
          </a:p>
        </p:txBody>
      </p:sp>
    </p:spTree>
    <p:extLst>
      <p:ext uri="{BB962C8B-B14F-4D97-AF65-F5344CB8AC3E}">
        <p14:creationId xmlns:p14="http://schemas.microsoft.com/office/powerpoint/2010/main" val="1327780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9-Brede kolom tekst met opsommin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5"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
        <p:nvSpPr>
          <p:cNvPr id="6"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9" name="Tijdelijke aanduiding voor tekst 10"/>
          <p:cNvSpPr>
            <a:spLocks noGrp="1"/>
          </p:cNvSpPr>
          <p:nvPr>
            <p:ph type="body" sz="quarter" idx="13" hasCustomPrompt="1"/>
          </p:nvPr>
        </p:nvSpPr>
        <p:spPr>
          <a:xfrm>
            <a:off x="576650" y="1564806"/>
            <a:ext cx="11005749" cy="4556125"/>
          </a:xfrm>
          <a:prstGeom prst="rect">
            <a:avLst/>
          </a:prstGeom>
        </p:spPr>
        <p:txBody>
          <a:bodyPr lIns="0" tIns="0" rIns="0" bIns="0">
            <a:normAutofit/>
          </a:bodyPr>
          <a:lstStyle>
            <a:lvl1pPr marL="284400" marR="0" indent="-285750" algn="l" defTabSz="457200" rtl="0" eaLnBrk="1" fontAlgn="auto" latinLnBrk="0" hangingPunct="1">
              <a:lnSpc>
                <a:spcPct val="100000"/>
              </a:lnSpc>
              <a:spcBef>
                <a:spcPts val="432"/>
              </a:spcBef>
              <a:spcAft>
                <a:spcPts val="0"/>
              </a:spcAft>
              <a:buClr>
                <a:srgbClr val="DFA117"/>
              </a:buClr>
              <a:buSzTx/>
              <a:buFont typeface="Arial"/>
              <a:buChar char="•"/>
              <a:tabLst/>
              <a:defRPr sz="1800" baseline="0">
                <a:solidFill>
                  <a:srgbClr val="6B6B6D"/>
                </a:solidFill>
                <a:latin typeface="Calibri"/>
              </a:defRPr>
            </a:lvl1pPr>
            <a:lvl2pPr marL="561600" indent="-285750">
              <a:spcBef>
                <a:spcPts val="0"/>
              </a:spcBef>
              <a:buClr>
                <a:srgbClr val="DFA117"/>
              </a:buClr>
              <a:buFont typeface="Lucida Grande"/>
              <a:buChar char="-"/>
              <a:defRPr sz="1800">
                <a:solidFill>
                  <a:srgbClr val="6B6B6D"/>
                </a:solidFill>
              </a:defRPr>
            </a:lvl2pPr>
          </a:lstStyle>
          <a:p>
            <a:pPr marL="0" marR="0" lvl="0" indent="0" algn="l" defTabSz="457200" rtl="0" eaLnBrk="1" fontAlgn="auto" latinLnBrk="0" hangingPunct="1">
              <a:lnSpc>
                <a:spcPct val="100000"/>
              </a:lnSpc>
              <a:spcBef>
                <a:spcPct val="20000"/>
              </a:spcBef>
              <a:spcAft>
                <a:spcPts val="0"/>
              </a:spcAft>
              <a:buClr>
                <a:srgbClr val="DFA117"/>
              </a:buClr>
              <a:buSzTx/>
              <a:buFont typeface="Arial"/>
              <a:buNone/>
              <a:tabLst/>
              <a:defRPr/>
            </a:pPr>
            <a:r>
              <a:rPr lang="en-US" dirty="0" err="1"/>
              <a:t>Plaats</a:t>
            </a:r>
            <a:r>
              <a:rPr lang="en-US" dirty="0"/>
              <a:t> </a:t>
            </a:r>
            <a:r>
              <a:rPr lang="en-US" dirty="0" err="1"/>
              <a:t>hier</a:t>
            </a:r>
            <a:r>
              <a:rPr lang="en-US" dirty="0"/>
              <a:t> </a:t>
            </a:r>
            <a:r>
              <a:rPr lang="en-US" dirty="0" err="1"/>
              <a:t>uw</a:t>
            </a:r>
            <a:r>
              <a:rPr lang="en-US" dirty="0"/>
              <a:t> </a:t>
            </a:r>
            <a:r>
              <a:rPr lang="en-US" dirty="0" err="1"/>
              <a:t>tekst</a:t>
            </a:r>
            <a:r>
              <a:rPr lang="en-US" dirty="0"/>
              <a:t> en/of </a:t>
            </a:r>
            <a:r>
              <a:rPr lang="en-US" dirty="0" err="1"/>
              <a:t>een</a:t>
            </a:r>
            <a:r>
              <a:rPr lang="en-US" dirty="0"/>
              <a:t> </a:t>
            </a:r>
            <a:r>
              <a:rPr lang="en-US" dirty="0" err="1"/>
              <a:t>opsomming</a:t>
            </a:r>
            <a:endParaRPr lang="en-US" dirty="0"/>
          </a:p>
          <a:p>
            <a:pPr lvl="0"/>
            <a:r>
              <a:rPr lang="nl-NL" dirty="0"/>
              <a:t>Eerste niveau</a:t>
            </a:r>
          </a:p>
          <a:p>
            <a:pPr lvl="1"/>
            <a:r>
              <a:rPr lang="nl-NL" dirty="0"/>
              <a:t>Tweede niveau</a:t>
            </a:r>
          </a:p>
          <a:p>
            <a:pPr lvl="1"/>
            <a:endParaRPr lang="nl-NL" dirty="0"/>
          </a:p>
          <a:p>
            <a:pPr lvl="1"/>
            <a:endParaRPr lang="nl-NL" dirty="0"/>
          </a:p>
        </p:txBody>
      </p:sp>
    </p:spTree>
    <p:extLst>
      <p:ext uri="{BB962C8B-B14F-4D97-AF65-F5344CB8AC3E}">
        <p14:creationId xmlns:p14="http://schemas.microsoft.com/office/powerpoint/2010/main" val="157408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DB9AC1-A9B2-46D7-A5D3-E2896631E0D7}"/>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A902C36C-1801-4E5C-B034-680DF16EEC01}"/>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F32C9F-A578-4E22-83C6-A7CC055E4EB2}"/>
              </a:ext>
            </a:extLst>
          </p:cNvPr>
          <p:cNvSpPr>
            <a:spLocks noGrp="1"/>
          </p:cNvSpPr>
          <p:nvPr>
            <p:ph type="dt" sz="half" idx="10"/>
          </p:nvPr>
        </p:nvSpPr>
        <p:spPr/>
        <p:txBody>
          <a:bodyPr/>
          <a:lstStyle/>
          <a:p>
            <a:fld id="{8A50055D-C7EF-4AA6-A7A0-EF381BD1732A}" type="datetimeFigureOut">
              <a:rPr lang="nl-NL" smtClean="0"/>
              <a:t>30-1-2019</a:t>
            </a:fld>
            <a:endParaRPr lang="nl-NL"/>
          </a:p>
        </p:txBody>
      </p:sp>
      <p:sp>
        <p:nvSpPr>
          <p:cNvPr id="5" name="Tijdelijke aanduiding voor voettekst 4">
            <a:extLst>
              <a:ext uri="{FF2B5EF4-FFF2-40B4-BE49-F238E27FC236}">
                <a16:creationId xmlns:a16="http://schemas.microsoft.com/office/drawing/2014/main" id="{48ED4C44-BCE2-4D79-ABF4-3EDB5D06838D}"/>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E5A34B6A-F6A2-43ED-9E6A-9760DD5536B0}"/>
              </a:ext>
            </a:extLst>
          </p:cNvPr>
          <p:cNvSpPr>
            <a:spLocks noGrp="1"/>
          </p:cNvSpPr>
          <p:nvPr>
            <p:ph type="sldNum" sz="quarter" idx="12"/>
          </p:nvPr>
        </p:nvSpPr>
        <p:spPr/>
        <p:txBody>
          <a:bodyPr/>
          <a:lstStyle/>
          <a:p>
            <a:fld id="{1E0EBD67-1D94-4EB4-A1F6-86E56A2690BF}" type="slidenum">
              <a:rPr lang="nl-NL" smtClean="0"/>
              <a:t>‹nr.›</a:t>
            </a:fld>
            <a:endParaRPr lang="nl-NL"/>
          </a:p>
        </p:txBody>
      </p:sp>
    </p:spTree>
    <p:extLst>
      <p:ext uri="{BB962C8B-B14F-4D97-AF65-F5344CB8AC3E}">
        <p14:creationId xmlns:p14="http://schemas.microsoft.com/office/powerpoint/2010/main" val="225751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B346E5-AC19-4731-86C3-262317DE0BE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29BCBF6-188F-424B-8BD6-173A250C03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A6F5092A-4955-4282-B96D-8B63500563AD}"/>
              </a:ext>
            </a:extLst>
          </p:cNvPr>
          <p:cNvSpPr>
            <a:spLocks noGrp="1"/>
          </p:cNvSpPr>
          <p:nvPr>
            <p:ph type="dt" sz="half" idx="10"/>
          </p:nvPr>
        </p:nvSpPr>
        <p:spPr/>
        <p:txBody>
          <a:bodyPr/>
          <a:lstStyle/>
          <a:p>
            <a:fld id="{8A50055D-C7EF-4AA6-A7A0-EF381BD1732A}" type="datetimeFigureOut">
              <a:rPr lang="nl-NL" smtClean="0"/>
              <a:t>30-1-2019</a:t>
            </a:fld>
            <a:endParaRPr lang="nl-NL"/>
          </a:p>
        </p:txBody>
      </p:sp>
      <p:sp>
        <p:nvSpPr>
          <p:cNvPr id="5" name="Tijdelijke aanduiding voor voettekst 4">
            <a:extLst>
              <a:ext uri="{FF2B5EF4-FFF2-40B4-BE49-F238E27FC236}">
                <a16:creationId xmlns:a16="http://schemas.microsoft.com/office/drawing/2014/main" id="{74D8C6D7-01B9-4F0F-B60A-3A597BC67C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0A1271-AACA-4537-BA97-C0BF090927AD}"/>
              </a:ext>
            </a:extLst>
          </p:cNvPr>
          <p:cNvSpPr>
            <a:spLocks noGrp="1"/>
          </p:cNvSpPr>
          <p:nvPr>
            <p:ph type="sldNum" sz="quarter" idx="12"/>
          </p:nvPr>
        </p:nvSpPr>
        <p:spPr/>
        <p:txBody>
          <a:bodyPr/>
          <a:lstStyle/>
          <a:p>
            <a:fld id="{1E0EBD67-1D94-4EB4-A1F6-86E56A2690BF}" type="slidenum">
              <a:rPr lang="nl-NL" smtClean="0"/>
              <a:t>‹nr.›</a:t>
            </a:fld>
            <a:endParaRPr lang="nl-NL"/>
          </a:p>
        </p:txBody>
      </p:sp>
    </p:spTree>
    <p:extLst>
      <p:ext uri="{BB962C8B-B14F-4D97-AF65-F5344CB8AC3E}">
        <p14:creationId xmlns:p14="http://schemas.microsoft.com/office/powerpoint/2010/main" val="194421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86210D-DA64-4EA9-ADB6-54E7535B59E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83DADB9-6C14-4464-8A12-B037C251BDD8}"/>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2750E9D-DA18-4290-8DD9-F7B1DA237AC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F31A1A0-20D6-4A97-9825-F55249EDFB08}"/>
              </a:ext>
            </a:extLst>
          </p:cNvPr>
          <p:cNvSpPr>
            <a:spLocks noGrp="1"/>
          </p:cNvSpPr>
          <p:nvPr>
            <p:ph type="dt" sz="half" idx="10"/>
          </p:nvPr>
        </p:nvSpPr>
        <p:spPr/>
        <p:txBody>
          <a:bodyPr/>
          <a:lstStyle/>
          <a:p>
            <a:fld id="{8A50055D-C7EF-4AA6-A7A0-EF381BD1732A}" type="datetimeFigureOut">
              <a:rPr lang="nl-NL" smtClean="0"/>
              <a:t>30-1-2019</a:t>
            </a:fld>
            <a:endParaRPr lang="nl-NL"/>
          </a:p>
        </p:txBody>
      </p:sp>
      <p:sp>
        <p:nvSpPr>
          <p:cNvPr id="6" name="Tijdelijke aanduiding voor voettekst 5">
            <a:extLst>
              <a:ext uri="{FF2B5EF4-FFF2-40B4-BE49-F238E27FC236}">
                <a16:creationId xmlns:a16="http://schemas.microsoft.com/office/drawing/2014/main" id="{C79735A0-8137-4993-BB2F-E9040192AD9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0668080-AB8F-4529-AB95-99F641294CA7}"/>
              </a:ext>
            </a:extLst>
          </p:cNvPr>
          <p:cNvSpPr>
            <a:spLocks noGrp="1"/>
          </p:cNvSpPr>
          <p:nvPr>
            <p:ph type="sldNum" sz="quarter" idx="12"/>
          </p:nvPr>
        </p:nvSpPr>
        <p:spPr/>
        <p:txBody>
          <a:bodyPr/>
          <a:lstStyle/>
          <a:p>
            <a:fld id="{1E0EBD67-1D94-4EB4-A1F6-86E56A2690BF}" type="slidenum">
              <a:rPr lang="nl-NL" smtClean="0"/>
              <a:t>‹nr.›</a:t>
            </a:fld>
            <a:endParaRPr lang="nl-NL"/>
          </a:p>
        </p:txBody>
      </p:sp>
    </p:spTree>
    <p:extLst>
      <p:ext uri="{BB962C8B-B14F-4D97-AF65-F5344CB8AC3E}">
        <p14:creationId xmlns:p14="http://schemas.microsoft.com/office/powerpoint/2010/main" val="400952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0E4B8-B70B-4D52-82B3-6BB36AC33B3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723FAB6-2B56-4ABA-B7DA-04BB0A707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E7F2D6D1-C020-4E29-A69E-55CFFF08EAFC}"/>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356FCEC-0DA3-466A-8B86-FA1B7D909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E2AFB54B-5D14-4A48-95B2-1D201B1B84C3}"/>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539A5BC-68FE-42AE-BF2C-8F7D116E57B8}"/>
              </a:ext>
            </a:extLst>
          </p:cNvPr>
          <p:cNvSpPr>
            <a:spLocks noGrp="1"/>
          </p:cNvSpPr>
          <p:nvPr>
            <p:ph type="dt" sz="half" idx="10"/>
          </p:nvPr>
        </p:nvSpPr>
        <p:spPr/>
        <p:txBody>
          <a:bodyPr/>
          <a:lstStyle/>
          <a:p>
            <a:fld id="{8A50055D-C7EF-4AA6-A7A0-EF381BD1732A}" type="datetimeFigureOut">
              <a:rPr lang="nl-NL" smtClean="0"/>
              <a:t>30-1-2019</a:t>
            </a:fld>
            <a:endParaRPr lang="nl-NL"/>
          </a:p>
        </p:txBody>
      </p:sp>
      <p:sp>
        <p:nvSpPr>
          <p:cNvPr id="8" name="Tijdelijke aanduiding voor voettekst 7">
            <a:extLst>
              <a:ext uri="{FF2B5EF4-FFF2-40B4-BE49-F238E27FC236}">
                <a16:creationId xmlns:a16="http://schemas.microsoft.com/office/drawing/2014/main" id="{D14E28AA-E122-42DE-B9EA-16A61757B5E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3CEBBFD-9A82-4801-99F1-5E9976FDED11}"/>
              </a:ext>
            </a:extLst>
          </p:cNvPr>
          <p:cNvSpPr>
            <a:spLocks noGrp="1"/>
          </p:cNvSpPr>
          <p:nvPr>
            <p:ph type="sldNum" sz="quarter" idx="12"/>
          </p:nvPr>
        </p:nvSpPr>
        <p:spPr/>
        <p:txBody>
          <a:bodyPr/>
          <a:lstStyle/>
          <a:p>
            <a:fld id="{1E0EBD67-1D94-4EB4-A1F6-86E56A2690BF}" type="slidenum">
              <a:rPr lang="nl-NL" smtClean="0"/>
              <a:t>‹nr.›</a:t>
            </a:fld>
            <a:endParaRPr lang="nl-NL"/>
          </a:p>
        </p:txBody>
      </p:sp>
    </p:spTree>
    <p:extLst>
      <p:ext uri="{BB962C8B-B14F-4D97-AF65-F5344CB8AC3E}">
        <p14:creationId xmlns:p14="http://schemas.microsoft.com/office/powerpoint/2010/main" val="155619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ABE57-021D-4F4B-ACBC-FA556B525C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9BE68A5-68D1-4CB8-B655-E49B3ACB724B}"/>
              </a:ext>
            </a:extLst>
          </p:cNvPr>
          <p:cNvSpPr>
            <a:spLocks noGrp="1"/>
          </p:cNvSpPr>
          <p:nvPr>
            <p:ph type="dt" sz="half" idx="10"/>
          </p:nvPr>
        </p:nvSpPr>
        <p:spPr/>
        <p:txBody>
          <a:bodyPr/>
          <a:lstStyle/>
          <a:p>
            <a:fld id="{8A50055D-C7EF-4AA6-A7A0-EF381BD1732A}" type="datetimeFigureOut">
              <a:rPr lang="nl-NL" smtClean="0"/>
              <a:t>30-1-2019</a:t>
            </a:fld>
            <a:endParaRPr lang="nl-NL"/>
          </a:p>
        </p:txBody>
      </p:sp>
      <p:sp>
        <p:nvSpPr>
          <p:cNvPr id="4" name="Tijdelijke aanduiding voor voettekst 3">
            <a:extLst>
              <a:ext uri="{FF2B5EF4-FFF2-40B4-BE49-F238E27FC236}">
                <a16:creationId xmlns:a16="http://schemas.microsoft.com/office/drawing/2014/main" id="{19588BDE-28AD-4249-BC50-9CA533EDE93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1D3169A-9297-4389-9926-9F751486DF65}"/>
              </a:ext>
            </a:extLst>
          </p:cNvPr>
          <p:cNvSpPr>
            <a:spLocks noGrp="1"/>
          </p:cNvSpPr>
          <p:nvPr>
            <p:ph type="sldNum" sz="quarter" idx="12"/>
          </p:nvPr>
        </p:nvSpPr>
        <p:spPr/>
        <p:txBody>
          <a:bodyPr/>
          <a:lstStyle/>
          <a:p>
            <a:fld id="{1E0EBD67-1D94-4EB4-A1F6-86E56A2690BF}" type="slidenum">
              <a:rPr lang="nl-NL" smtClean="0"/>
              <a:t>‹nr.›</a:t>
            </a:fld>
            <a:endParaRPr lang="nl-NL"/>
          </a:p>
        </p:txBody>
      </p:sp>
    </p:spTree>
    <p:extLst>
      <p:ext uri="{BB962C8B-B14F-4D97-AF65-F5344CB8AC3E}">
        <p14:creationId xmlns:p14="http://schemas.microsoft.com/office/powerpoint/2010/main" val="146493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4283741-C99B-4448-A869-44F214E02F14}"/>
              </a:ext>
            </a:extLst>
          </p:cNvPr>
          <p:cNvSpPr>
            <a:spLocks noGrp="1"/>
          </p:cNvSpPr>
          <p:nvPr>
            <p:ph type="dt" sz="half" idx="10"/>
          </p:nvPr>
        </p:nvSpPr>
        <p:spPr/>
        <p:txBody>
          <a:bodyPr/>
          <a:lstStyle/>
          <a:p>
            <a:fld id="{8A50055D-C7EF-4AA6-A7A0-EF381BD1732A}" type="datetimeFigureOut">
              <a:rPr lang="nl-NL" smtClean="0"/>
              <a:t>30-1-2019</a:t>
            </a:fld>
            <a:endParaRPr lang="nl-NL"/>
          </a:p>
        </p:txBody>
      </p:sp>
      <p:sp>
        <p:nvSpPr>
          <p:cNvPr id="3" name="Tijdelijke aanduiding voor voettekst 2">
            <a:extLst>
              <a:ext uri="{FF2B5EF4-FFF2-40B4-BE49-F238E27FC236}">
                <a16:creationId xmlns:a16="http://schemas.microsoft.com/office/drawing/2014/main" id="{DE863B18-4E03-444C-9C32-32883FB7BF0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0C9AE43-5025-4BC5-990D-5272C510437D}"/>
              </a:ext>
            </a:extLst>
          </p:cNvPr>
          <p:cNvSpPr>
            <a:spLocks noGrp="1"/>
          </p:cNvSpPr>
          <p:nvPr>
            <p:ph type="sldNum" sz="quarter" idx="12"/>
          </p:nvPr>
        </p:nvSpPr>
        <p:spPr/>
        <p:txBody>
          <a:bodyPr/>
          <a:lstStyle/>
          <a:p>
            <a:fld id="{1E0EBD67-1D94-4EB4-A1F6-86E56A2690BF}" type="slidenum">
              <a:rPr lang="nl-NL" smtClean="0"/>
              <a:t>‹nr.›</a:t>
            </a:fld>
            <a:endParaRPr lang="nl-NL"/>
          </a:p>
        </p:txBody>
      </p:sp>
    </p:spTree>
    <p:extLst>
      <p:ext uri="{BB962C8B-B14F-4D97-AF65-F5344CB8AC3E}">
        <p14:creationId xmlns:p14="http://schemas.microsoft.com/office/powerpoint/2010/main" val="534591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92D0A-B581-4481-BD1F-E757F31B354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AF70E9A-4D8A-4EDF-9E11-4E23DECBB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B563D40-EF6A-41C3-8DE0-D670C0FD1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EA088B8-0E6A-49FF-88DE-270553C10EE5}"/>
              </a:ext>
            </a:extLst>
          </p:cNvPr>
          <p:cNvSpPr>
            <a:spLocks noGrp="1"/>
          </p:cNvSpPr>
          <p:nvPr>
            <p:ph type="dt" sz="half" idx="10"/>
          </p:nvPr>
        </p:nvSpPr>
        <p:spPr/>
        <p:txBody>
          <a:bodyPr/>
          <a:lstStyle/>
          <a:p>
            <a:fld id="{8A50055D-C7EF-4AA6-A7A0-EF381BD1732A}" type="datetimeFigureOut">
              <a:rPr lang="nl-NL" smtClean="0"/>
              <a:t>30-1-2019</a:t>
            </a:fld>
            <a:endParaRPr lang="nl-NL"/>
          </a:p>
        </p:txBody>
      </p:sp>
      <p:sp>
        <p:nvSpPr>
          <p:cNvPr id="6" name="Tijdelijke aanduiding voor voettekst 5">
            <a:extLst>
              <a:ext uri="{FF2B5EF4-FFF2-40B4-BE49-F238E27FC236}">
                <a16:creationId xmlns:a16="http://schemas.microsoft.com/office/drawing/2014/main" id="{F51ABE08-9750-453F-9579-2388AE9F82E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8851A85-41B5-414A-B224-1BA30B1F126B}"/>
              </a:ext>
            </a:extLst>
          </p:cNvPr>
          <p:cNvSpPr>
            <a:spLocks noGrp="1"/>
          </p:cNvSpPr>
          <p:nvPr>
            <p:ph type="sldNum" sz="quarter" idx="12"/>
          </p:nvPr>
        </p:nvSpPr>
        <p:spPr/>
        <p:txBody>
          <a:bodyPr/>
          <a:lstStyle/>
          <a:p>
            <a:fld id="{1E0EBD67-1D94-4EB4-A1F6-86E56A2690BF}" type="slidenum">
              <a:rPr lang="nl-NL" smtClean="0"/>
              <a:t>‹nr.›</a:t>
            </a:fld>
            <a:endParaRPr lang="nl-NL"/>
          </a:p>
        </p:txBody>
      </p:sp>
    </p:spTree>
    <p:extLst>
      <p:ext uri="{BB962C8B-B14F-4D97-AF65-F5344CB8AC3E}">
        <p14:creationId xmlns:p14="http://schemas.microsoft.com/office/powerpoint/2010/main" val="2160532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6BF0E-3943-405E-8233-E132C2AB506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8AE76DC-E978-4344-8BDA-80FBAD988A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CB68987F-784C-4916-AEBD-3DD809154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E4EE1DC4-01A2-485C-8788-28953C055FCB}"/>
              </a:ext>
            </a:extLst>
          </p:cNvPr>
          <p:cNvSpPr>
            <a:spLocks noGrp="1"/>
          </p:cNvSpPr>
          <p:nvPr>
            <p:ph type="dt" sz="half" idx="10"/>
          </p:nvPr>
        </p:nvSpPr>
        <p:spPr/>
        <p:txBody>
          <a:bodyPr/>
          <a:lstStyle/>
          <a:p>
            <a:fld id="{8A50055D-C7EF-4AA6-A7A0-EF381BD1732A}" type="datetimeFigureOut">
              <a:rPr lang="nl-NL" smtClean="0"/>
              <a:t>30-1-2019</a:t>
            </a:fld>
            <a:endParaRPr lang="nl-NL"/>
          </a:p>
        </p:txBody>
      </p:sp>
      <p:sp>
        <p:nvSpPr>
          <p:cNvPr id="6" name="Tijdelijke aanduiding voor voettekst 5">
            <a:extLst>
              <a:ext uri="{FF2B5EF4-FFF2-40B4-BE49-F238E27FC236}">
                <a16:creationId xmlns:a16="http://schemas.microsoft.com/office/drawing/2014/main" id="{6A8FF7D0-DC46-414D-AE3C-ADD8250F16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F5C05C3-650C-4F97-9E68-1E969DC949FA}"/>
              </a:ext>
            </a:extLst>
          </p:cNvPr>
          <p:cNvSpPr>
            <a:spLocks noGrp="1"/>
          </p:cNvSpPr>
          <p:nvPr>
            <p:ph type="sldNum" sz="quarter" idx="12"/>
          </p:nvPr>
        </p:nvSpPr>
        <p:spPr/>
        <p:txBody>
          <a:bodyPr/>
          <a:lstStyle/>
          <a:p>
            <a:fld id="{1E0EBD67-1D94-4EB4-A1F6-86E56A2690BF}" type="slidenum">
              <a:rPr lang="nl-NL" smtClean="0"/>
              <a:t>‹nr.›</a:t>
            </a:fld>
            <a:endParaRPr lang="nl-NL"/>
          </a:p>
        </p:txBody>
      </p:sp>
    </p:spTree>
    <p:extLst>
      <p:ext uri="{BB962C8B-B14F-4D97-AF65-F5344CB8AC3E}">
        <p14:creationId xmlns:p14="http://schemas.microsoft.com/office/powerpoint/2010/main" val="19785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D98F944-C473-4487-9D50-3957F62445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A7ED913-BBA8-4C64-B27F-B17207D8DA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429378-A0A8-42A0-9103-AF29E5BC3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0055D-C7EF-4AA6-A7A0-EF381BD1732A}" type="datetimeFigureOut">
              <a:rPr lang="nl-NL" smtClean="0"/>
              <a:t>30-1-2019</a:t>
            </a:fld>
            <a:endParaRPr lang="nl-NL"/>
          </a:p>
        </p:txBody>
      </p:sp>
      <p:sp>
        <p:nvSpPr>
          <p:cNvPr id="5" name="Tijdelijke aanduiding voor voettekst 4">
            <a:extLst>
              <a:ext uri="{FF2B5EF4-FFF2-40B4-BE49-F238E27FC236}">
                <a16:creationId xmlns:a16="http://schemas.microsoft.com/office/drawing/2014/main" id="{3D124270-6C75-4811-9B6A-F43CE50E06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DA87C00-4306-416C-B275-150D3B790E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EBD67-1D94-4EB4-A1F6-86E56A2690BF}" type="slidenum">
              <a:rPr lang="nl-NL" smtClean="0"/>
              <a:t>‹nr.›</a:t>
            </a:fld>
            <a:endParaRPr lang="nl-NL"/>
          </a:p>
        </p:txBody>
      </p:sp>
    </p:spTree>
    <p:extLst>
      <p:ext uri="{BB962C8B-B14F-4D97-AF65-F5344CB8AC3E}">
        <p14:creationId xmlns:p14="http://schemas.microsoft.com/office/powerpoint/2010/main" val="2150263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6278" y="93696"/>
            <a:ext cx="4688954" cy="6789678"/>
          </a:xfrm>
        </p:spPr>
      </p:pic>
    </p:spTree>
    <p:extLst>
      <p:ext uri="{BB962C8B-B14F-4D97-AF65-F5344CB8AC3E}">
        <p14:creationId xmlns:p14="http://schemas.microsoft.com/office/powerpoint/2010/main" val="1317761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56969" y="3302689"/>
            <a:ext cx="10363200" cy="1470025"/>
          </a:xfrm>
        </p:spPr>
        <p:txBody>
          <a:bodyPr>
            <a:normAutofit fontScale="90000"/>
          </a:bodyPr>
          <a:lstStyle/>
          <a:p>
            <a:r>
              <a:rPr lang="nl-NL" b="1" dirty="0">
                <a:latin typeface="Times New Roman"/>
                <a:cs typeface="Times New Roman"/>
              </a:rPr>
              <a:t>Aan de keukentafel: </a:t>
            </a:r>
            <a:br>
              <a:rPr lang="nl-NL" b="1" dirty="0">
                <a:latin typeface="Times New Roman"/>
                <a:cs typeface="Times New Roman"/>
              </a:rPr>
            </a:br>
            <a:r>
              <a:rPr lang="nl-NL" b="1" dirty="0">
                <a:latin typeface="Times New Roman"/>
                <a:cs typeface="Times New Roman"/>
              </a:rPr>
              <a:t>Aansturen op naastenhulp of niet?</a:t>
            </a:r>
          </a:p>
        </p:txBody>
      </p:sp>
      <p:sp>
        <p:nvSpPr>
          <p:cNvPr id="3" name="Subtitel 2"/>
          <p:cNvSpPr>
            <a:spLocks noGrp="1"/>
          </p:cNvSpPr>
          <p:nvPr>
            <p:ph type="subTitle" idx="1"/>
          </p:nvPr>
        </p:nvSpPr>
        <p:spPr>
          <a:xfrm>
            <a:off x="1828800" y="5122797"/>
            <a:ext cx="8534400" cy="1752600"/>
          </a:xfrm>
        </p:spPr>
        <p:txBody>
          <a:bodyPr/>
          <a:lstStyle/>
          <a:p>
            <a:r>
              <a:rPr lang="nl-NL" dirty="0">
                <a:latin typeface="Times New Roman"/>
                <a:cs typeface="Times New Roman"/>
              </a:rPr>
              <a:t>In hoeverre en op welke wijze bewegen professionals besluiten in een door het beleid gewenste of tegengestelde richting? </a:t>
            </a:r>
          </a:p>
        </p:txBody>
      </p:sp>
      <p:pic>
        <p:nvPicPr>
          <p:cNvPr id="5" name="Afbeelding 4" descr="Retired-couple-Tony-and-B-0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241" y="481565"/>
            <a:ext cx="4869554" cy="2637973"/>
          </a:xfrm>
          <a:prstGeom prst="rect">
            <a:avLst/>
          </a:prstGeom>
        </p:spPr>
      </p:pic>
    </p:spTree>
    <p:extLst>
      <p:ext uri="{BB962C8B-B14F-4D97-AF65-F5344CB8AC3E}">
        <p14:creationId xmlns:p14="http://schemas.microsoft.com/office/powerpoint/2010/main" val="292193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527" y="274638"/>
            <a:ext cx="11530787" cy="1143000"/>
          </a:xfrm>
        </p:spPr>
        <p:txBody>
          <a:bodyPr>
            <a:normAutofit/>
          </a:bodyPr>
          <a:lstStyle/>
          <a:p>
            <a:r>
              <a:rPr lang="nl-NL" b="1" dirty="0">
                <a:latin typeface="Times New Roman"/>
                <a:cs typeface="Times New Roman"/>
              </a:rPr>
              <a:t>Aansturen op naastenhulp: Prijzen</a:t>
            </a:r>
          </a:p>
        </p:txBody>
      </p:sp>
      <p:sp>
        <p:nvSpPr>
          <p:cNvPr id="3" name="Tijdelijke aanduiding voor inhoud 2"/>
          <p:cNvSpPr>
            <a:spLocks noGrp="1"/>
          </p:cNvSpPr>
          <p:nvPr>
            <p:ph idx="1"/>
          </p:nvPr>
        </p:nvSpPr>
        <p:spPr>
          <a:xfrm>
            <a:off x="361527" y="2019930"/>
            <a:ext cx="5458323" cy="4838071"/>
          </a:xfrm>
        </p:spPr>
        <p:txBody>
          <a:bodyPr>
            <a:normAutofit/>
          </a:bodyPr>
          <a:lstStyle/>
          <a:p>
            <a:endParaRPr lang="nl-NL" i="1" dirty="0">
              <a:latin typeface="Times New Roman"/>
              <a:cs typeface="Times New Roman"/>
            </a:endParaRPr>
          </a:p>
          <a:p>
            <a:pPr marL="0" indent="0">
              <a:buNone/>
            </a:pPr>
            <a:r>
              <a:rPr lang="nl-NL" sz="2800" i="1" dirty="0">
                <a:latin typeface="Times New Roman"/>
                <a:cs typeface="Times New Roman"/>
              </a:rPr>
              <a:t>‘Strijken niet, soms doet de hulp dat, maar meestal de dochter.’ </a:t>
            </a:r>
          </a:p>
          <a:p>
            <a:pPr marL="0" indent="0">
              <a:buNone/>
            </a:pPr>
            <a:r>
              <a:rPr lang="nl-NL" sz="2800" i="1" dirty="0">
                <a:latin typeface="Times New Roman"/>
                <a:cs typeface="Times New Roman"/>
              </a:rPr>
              <a:t>‘</a:t>
            </a:r>
            <a:r>
              <a:rPr lang="nl-NL" sz="2800" b="1" i="1" dirty="0">
                <a:latin typeface="Times New Roman"/>
                <a:cs typeface="Times New Roman"/>
              </a:rPr>
              <a:t>Dat heeft u netjes opgelost</a:t>
            </a:r>
            <a:r>
              <a:rPr lang="nl-NL" sz="2800" i="1" dirty="0">
                <a:latin typeface="Times New Roman"/>
                <a:cs typeface="Times New Roman"/>
              </a:rPr>
              <a:t>’, zegt de consulent. </a:t>
            </a:r>
          </a:p>
          <a:p>
            <a:pPr marL="0" indent="0">
              <a:buNone/>
            </a:pPr>
            <a:r>
              <a:rPr lang="nl-NL" sz="2800" i="1" dirty="0">
                <a:latin typeface="Times New Roman"/>
                <a:cs typeface="Times New Roman"/>
              </a:rPr>
              <a:t>‘Ja, men bedenkt </a:t>
            </a:r>
            <a:r>
              <a:rPr lang="nl-NL" sz="2800" i="1" dirty="0" err="1">
                <a:latin typeface="Times New Roman"/>
                <a:cs typeface="Times New Roman"/>
              </a:rPr>
              <a:t>vanalles</a:t>
            </a:r>
            <a:r>
              <a:rPr lang="nl-NL" sz="2800" i="1" dirty="0">
                <a:latin typeface="Times New Roman"/>
                <a:cs typeface="Times New Roman"/>
              </a:rPr>
              <a:t>’, antwoordt de vrouw. </a:t>
            </a:r>
          </a:p>
          <a:p>
            <a:pPr marL="0" indent="0">
              <a:buNone/>
            </a:pPr>
            <a:r>
              <a:rPr lang="nl-NL" sz="2800" i="1" dirty="0">
                <a:latin typeface="Times New Roman"/>
                <a:cs typeface="Times New Roman"/>
              </a:rPr>
              <a:t>De consulent besluit: ‘</a:t>
            </a:r>
            <a:r>
              <a:rPr lang="nl-NL" sz="2800" b="1" i="1" dirty="0">
                <a:latin typeface="Times New Roman"/>
                <a:cs typeface="Times New Roman"/>
              </a:rPr>
              <a:t>Het gaat toch om uw zelfstandigheid</a:t>
            </a:r>
            <a:r>
              <a:rPr lang="nl-NL" sz="2800" i="1" dirty="0">
                <a:latin typeface="Times New Roman"/>
                <a:cs typeface="Times New Roman"/>
              </a:rPr>
              <a:t>, dat is het allerbelangrijkst.’ P61</a:t>
            </a:r>
          </a:p>
        </p:txBody>
      </p:sp>
      <p:pic>
        <p:nvPicPr>
          <p:cNvPr id="4" name="Afbeelding 3" descr="Liz-Honour-at-kitchen-tabl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3124" y="3737410"/>
            <a:ext cx="4252266" cy="2936107"/>
          </a:xfrm>
          <a:prstGeom prst="rect">
            <a:avLst/>
          </a:prstGeom>
        </p:spPr>
      </p:pic>
      <p:sp>
        <p:nvSpPr>
          <p:cNvPr id="5" name="Tekstvak 4"/>
          <p:cNvSpPr txBox="1"/>
          <p:nvPr/>
        </p:nvSpPr>
        <p:spPr>
          <a:xfrm>
            <a:off x="3745255" y="1417639"/>
            <a:ext cx="8147059" cy="1169551"/>
          </a:xfrm>
          <a:prstGeom prst="rect">
            <a:avLst/>
          </a:prstGeom>
          <a:noFill/>
        </p:spPr>
        <p:txBody>
          <a:bodyPr wrap="square" rtlCol="0">
            <a:spAutoFit/>
          </a:bodyPr>
          <a:lstStyle/>
          <a:p>
            <a:r>
              <a:rPr lang="nl-NL" sz="2600" i="1" dirty="0">
                <a:latin typeface="Times New Roman"/>
                <a:cs typeface="Times New Roman"/>
              </a:rPr>
              <a:t>Mijn </a:t>
            </a:r>
            <a:r>
              <a:rPr lang="nl-NL" sz="2600" b="1" i="1" dirty="0">
                <a:latin typeface="Times New Roman"/>
                <a:cs typeface="Times New Roman"/>
              </a:rPr>
              <a:t>complimenten</a:t>
            </a:r>
            <a:r>
              <a:rPr lang="nl-NL" sz="2600" i="1" dirty="0">
                <a:latin typeface="Times New Roman"/>
                <a:cs typeface="Times New Roman"/>
              </a:rPr>
              <a:t> aan u, voor hoe goed u de zorg rond uw moeder organiseert'. </a:t>
            </a:r>
          </a:p>
          <a:p>
            <a:endParaRPr lang="nl-NL" dirty="0">
              <a:latin typeface="Times New Roman"/>
              <a:cs typeface="Times New Roman"/>
            </a:endParaRPr>
          </a:p>
        </p:txBody>
      </p:sp>
    </p:spTree>
    <p:extLst>
      <p:ext uri="{BB962C8B-B14F-4D97-AF65-F5344CB8AC3E}">
        <p14:creationId xmlns:p14="http://schemas.microsoft.com/office/powerpoint/2010/main" val="266989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400" b="1" dirty="0">
                <a:latin typeface="Times New Roman"/>
                <a:cs typeface="Times New Roman"/>
              </a:rPr>
              <a:t>Aansturen op naastenhulp: Prijzen en omzeilen zorgen</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en-US" i="1" dirty="0">
                <a:latin typeface="Times New Roman"/>
                <a:cs typeface="Times New Roman"/>
              </a:rPr>
              <a:t>‘</a:t>
            </a:r>
            <a:r>
              <a:rPr lang="en-US" i="1" dirty="0" err="1">
                <a:latin typeface="Times New Roman"/>
                <a:cs typeface="Times New Roman"/>
              </a:rPr>
              <a:t>Wat</a:t>
            </a:r>
            <a:r>
              <a:rPr lang="en-US" i="1" dirty="0">
                <a:latin typeface="Times New Roman"/>
                <a:cs typeface="Times New Roman"/>
              </a:rPr>
              <a:t> </a:t>
            </a:r>
            <a:r>
              <a:rPr lang="en-US" i="1" dirty="0" err="1">
                <a:latin typeface="Times New Roman"/>
                <a:cs typeface="Times New Roman"/>
              </a:rPr>
              <a:t>doet</a:t>
            </a:r>
            <a:r>
              <a:rPr lang="en-US" i="1" dirty="0">
                <a:latin typeface="Times New Roman"/>
                <a:cs typeface="Times New Roman"/>
              </a:rPr>
              <a:t> u </a:t>
            </a:r>
            <a:r>
              <a:rPr lang="en-US" i="1" dirty="0" err="1">
                <a:latin typeface="Times New Roman"/>
                <a:cs typeface="Times New Roman"/>
              </a:rPr>
              <a:t>allemaal</a:t>
            </a:r>
            <a:r>
              <a:rPr lang="en-US" i="1" dirty="0">
                <a:latin typeface="Times New Roman"/>
                <a:cs typeface="Times New Roman"/>
              </a:rPr>
              <a:t>?’ </a:t>
            </a:r>
            <a:r>
              <a:rPr lang="en-US" i="1" dirty="0" err="1">
                <a:latin typeface="Times New Roman"/>
                <a:cs typeface="Times New Roman"/>
              </a:rPr>
              <a:t>vraagt</a:t>
            </a:r>
            <a:r>
              <a:rPr lang="en-US" i="1" dirty="0">
                <a:latin typeface="Times New Roman"/>
                <a:cs typeface="Times New Roman"/>
              </a:rPr>
              <a:t> de professional </a:t>
            </a:r>
            <a:r>
              <a:rPr lang="en-US" i="1" dirty="0" err="1">
                <a:latin typeface="Times New Roman"/>
                <a:cs typeface="Times New Roman"/>
              </a:rPr>
              <a:t>aan</a:t>
            </a:r>
            <a:r>
              <a:rPr lang="en-US" i="1" dirty="0">
                <a:latin typeface="Times New Roman"/>
                <a:cs typeface="Times New Roman"/>
              </a:rPr>
              <a:t> twee </a:t>
            </a:r>
            <a:r>
              <a:rPr lang="en-US" i="1" dirty="0" err="1">
                <a:latin typeface="Times New Roman"/>
                <a:cs typeface="Times New Roman"/>
              </a:rPr>
              <a:t>dochters</a:t>
            </a:r>
            <a:r>
              <a:rPr lang="en-US" i="1" dirty="0">
                <a:latin typeface="Times New Roman"/>
                <a:cs typeface="Times New Roman"/>
              </a:rPr>
              <a:t>. </a:t>
            </a:r>
            <a:endParaRPr lang="nl-NL" i="1" dirty="0">
              <a:latin typeface="Times New Roman"/>
              <a:cs typeface="Times New Roman"/>
            </a:endParaRPr>
          </a:p>
          <a:p>
            <a:pPr marL="0" indent="0">
              <a:buNone/>
            </a:pPr>
            <a:r>
              <a:rPr lang="en-US" i="1" dirty="0" err="1">
                <a:latin typeface="Times New Roman"/>
                <a:cs typeface="Times New Roman"/>
              </a:rPr>
              <a:t>Deze</a:t>
            </a:r>
            <a:r>
              <a:rPr lang="en-US" i="1" dirty="0">
                <a:latin typeface="Times New Roman"/>
                <a:cs typeface="Times New Roman"/>
              </a:rPr>
              <a:t> </a:t>
            </a:r>
            <a:r>
              <a:rPr lang="en-US" i="1" dirty="0" err="1">
                <a:latin typeface="Times New Roman"/>
                <a:cs typeface="Times New Roman"/>
              </a:rPr>
              <a:t>sommen</a:t>
            </a:r>
            <a:r>
              <a:rPr lang="en-US" i="1" dirty="0">
                <a:latin typeface="Times New Roman"/>
                <a:cs typeface="Times New Roman"/>
              </a:rPr>
              <a:t> op: contact </a:t>
            </a:r>
            <a:r>
              <a:rPr lang="en-US" i="1" dirty="0" err="1">
                <a:latin typeface="Times New Roman"/>
                <a:cs typeface="Times New Roman"/>
              </a:rPr>
              <a:t>onderhouden</a:t>
            </a:r>
            <a:r>
              <a:rPr lang="en-US" i="1" dirty="0">
                <a:latin typeface="Times New Roman"/>
                <a:cs typeface="Times New Roman"/>
              </a:rPr>
              <a:t>, </a:t>
            </a:r>
            <a:r>
              <a:rPr lang="en-US" i="1" dirty="0" err="1">
                <a:latin typeface="Times New Roman"/>
                <a:cs typeface="Times New Roman"/>
              </a:rPr>
              <a:t>boodschappen</a:t>
            </a:r>
            <a:r>
              <a:rPr lang="en-US" i="1" dirty="0">
                <a:latin typeface="Times New Roman"/>
                <a:cs typeface="Times New Roman"/>
              </a:rPr>
              <a:t>, de was, </a:t>
            </a:r>
            <a:r>
              <a:rPr lang="en-US" i="1" dirty="0" err="1">
                <a:latin typeface="Times New Roman"/>
                <a:cs typeface="Times New Roman"/>
              </a:rPr>
              <a:t>maaltijden</a:t>
            </a:r>
            <a:r>
              <a:rPr lang="en-US" i="1" dirty="0">
                <a:latin typeface="Times New Roman"/>
                <a:cs typeface="Times New Roman"/>
              </a:rPr>
              <a:t>, </a:t>
            </a:r>
            <a:r>
              <a:rPr lang="en-US" i="1" dirty="0" err="1">
                <a:latin typeface="Times New Roman"/>
                <a:cs typeface="Times New Roman"/>
              </a:rPr>
              <a:t>naar</a:t>
            </a:r>
            <a:r>
              <a:rPr lang="en-US" i="1" dirty="0">
                <a:latin typeface="Times New Roman"/>
                <a:cs typeface="Times New Roman"/>
              </a:rPr>
              <a:t> de </a:t>
            </a:r>
            <a:r>
              <a:rPr lang="en-US" i="1" dirty="0" err="1">
                <a:latin typeface="Times New Roman"/>
                <a:cs typeface="Times New Roman"/>
              </a:rPr>
              <a:t>tandarts</a:t>
            </a:r>
            <a:r>
              <a:rPr lang="en-US" i="1" dirty="0">
                <a:latin typeface="Times New Roman"/>
                <a:cs typeface="Times New Roman"/>
              </a:rPr>
              <a:t>.</a:t>
            </a:r>
            <a:endParaRPr lang="nl-NL" i="1" dirty="0">
              <a:latin typeface="Times New Roman"/>
              <a:cs typeface="Times New Roman"/>
            </a:endParaRPr>
          </a:p>
          <a:p>
            <a:pPr marL="0" indent="0">
              <a:buNone/>
            </a:pPr>
            <a:r>
              <a:rPr lang="en-US" b="1" i="1" dirty="0">
                <a:latin typeface="Times New Roman"/>
                <a:cs typeface="Times New Roman"/>
              </a:rPr>
              <a:t>‘</a:t>
            </a:r>
            <a:r>
              <a:rPr lang="en-US" b="1" i="1" dirty="0" err="1">
                <a:latin typeface="Times New Roman"/>
                <a:cs typeface="Times New Roman"/>
              </a:rPr>
              <a:t>Betrokken</a:t>
            </a:r>
            <a:r>
              <a:rPr lang="en-US" b="1" i="1" dirty="0">
                <a:latin typeface="Times New Roman"/>
                <a:cs typeface="Times New Roman"/>
              </a:rPr>
              <a:t>, </a:t>
            </a:r>
            <a:r>
              <a:rPr lang="en-US" b="1" i="1" dirty="0" err="1">
                <a:latin typeface="Times New Roman"/>
                <a:cs typeface="Times New Roman"/>
              </a:rPr>
              <a:t>goeie</a:t>
            </a:r>
            <a:r>
              <a:rPr lang="en-US" b="1" i="1" dirty="0">
                <a:latin typeface="Times New Roman"/>
                <a:cs typeface="Times New Roman"/>
              </a:rPr>
              <a:t> </a:t>
            </a:r>
            <a:r>
              <a:rPr lang="en-US" b="1" i="1" dirty="0" err="1">
                <a:latin typeface="Times New Roman"/>
                <a:cs typeface="Times New Roman"/>
              </a:rPr>
              <a:t>kinderen</a:t>
            </a:r>
            <a:r>
              <a:rPr lang="en-US" b="1" i="1" dirty="0">
                <a:latin typeface="Times New Roman"/>
                <a:cs typeface="Times New Roman"/>
              </a:rPr>
              <a:t>’</a:t>
            </a:r>
            <a:r>
              <a:rPr lang="en-US" i="1" dirty="0">
                <a:latin typeface="Times New Roman"/>
                <a:cs typeface="Times New Roman"/>
              </a:rPr>
              <a:t>, </a:t>
            </a:r>
            <a:r>
              <a:rPr lang="en-US" i="1" dirty="0" err="1">
                <a:latin typeface="Times New Roman"/>
                <a:cs typeface="Times New Roman"/>
              </a:rPr>
              <a:t>zegt</a:t>
            </a:r>
            <a:r>
              <a:rPr lang="en-US" i="1" dirty="0">
                <a:latin typeface="Times New Roman"/>
                <a:cs typeface="Times New Roman"/>
              </a:rPr>
              <a:t> de professional. </a:t>
            </a:r>
            <a:endParaRPr lang="nl-NL" i="1" dirty="0">
              <a:latin typeface="Times New Roman"/>
              <a:cs typeface="Times New Roman"/>
            </a:endParaRPr>
          </a:p>
          <a:p>
            <a:pPr marL="0" indent="0">
              <a:buNone/>
            </a:pPr>
            <a:r>
              <a:rPr lang="en-US" i="1" dirty="0">
                <a:latin typeface="Times New Roman"/>
                <a:cs typeface="Times New Roman"/>
              </a:rPr>
              <a:t>‘</a:t>
            </a:r>
            <a:r>
              <a:rPr lang="en-US" i="1" dirty="0" err="1">
                <a:latin typeface="Times New Roman"/>
                <a:cs typeface="Times New Roman"/>
              </a:rPr>
              <a:t>Zeker</a:t>
            </a:r>
            <a:r>
              <a:rPr lang="en-US" i="1" dirty="0">
                <a:latin typeface="Times New Roman"/>
                <a:cs typeface="Times New Roman"/>
              </a:rPr>
              <a:t>, </a:t>
            </a:r>
            <a:r>
              <a:rPr lang="en-US" i="1" dirty="0" err="1">
                <a:latin typeface="Times New Roman"/>
                <a:cs typeface="Times New Roman"/>
              </a:rPr>
              <a:t>alleen</a:t>
            </a:r>
            <a:r>
              <a:rPr lang="en-US" i="1" dirty="0">
                <a:latin typeface="Times New Roman"/>
                <a:cs typeface="Times New Roman"/>
              </a:rPr>
              <a:t> </a:t>
            </a:r>
            <a:r>
              <a:rPr lang="en-US" i="1" dirty="0" err="1">
                <a:latin typeface="Times New Roman"/>
                <a:cs typeface="Times New Roman"/>
              </a:rPr>
              <a:t>kom</a:t>
            </a:r>
            <a:r>
              <a:rPr lang="en-US" i="1" dirty="0">
                <a:latin typeface="Times New Roman"/>
                <a:cs typeface="Times New Roman"/>
              </a:rPr>
              <a:t> je </a:t>
            </a:r>
            <a:r>
              <a:rPr lang="en-US" i="1" dirty="0" err="1">
                <a:latin typeface="Times New Roman"/>
                <a:cs typeface="Times New Roman"/>
              </a:rPr>
              <a:t>niet</a:t>
            </a:r>
            <a:r>
              <a:rPr lang="en-US" i="1" dirty="0">
                <a:latin typeface="Times New Roman"/>
                <a:cs typeface="Times New Roman"/>
              </a:rPr>
              <a:t> </a:t>
            </a:r>
            <a:r>
              <a:rPr lang="en-US" i="1" dirty="0" err="1">
                <a:latin typeface="Times New Roman"/>
                <a:cs typeface="Times New Roman"/>
              </a:rPr>
              <a:t>ver</a:t>
            </a:r>
            <a:r>
              <a:rPr lang="en-US" i="1" dirty="0">
                <a:latin typeface="Times New Roman"/>
                <a:cs typeface="Times New Roman"/>
              </a:rPr>
              <a:t>’, </a:t>
            </a:r>
            <a:r>
              <a:rPr lang="en-US" i="1" dirty="0" err="1">
                <a:latin typeface="Times New Roman"/>
                <a:cs typeface="Times New Roman"/>
              </a:rPr>
              <a:t>zegt</a:t>
            </a:r>
            <a:r>
              <a:rPr lang="en-US" i="1" dirty="0">
                <a:latin typeface="Times New Roman"/>
                <a:cs typeface="Times New Roman"/>
              </a:rPr>
              <a:t> de </a:t>
            </a:r>
            <a:r>
              <a:rPr lang="en-US" i="1" dirty="0" err="1">
                <a:latin typeface="Times New Roman"/>
                <a:cs typeface="Times New Roman"/>
              </a:rPr>
              <a:t>vrouw</a:t>
            </a:r>
            <a:r>
              <a:rPr lang="en-US" i="1" dirty="0">
                <a:latin typeface="Times New Roman"/>
                <a:cs typeface="Times New Roman"/>
              </a:rPr>
              <a:t>. </a:t>
            </a:r>
            <a:endParaRPr lang="nl-NL" i="1" dirty="0">
              <a:latin typeface="Times New Roman"/>
              <a:cs typeface="Times New Roman"/>
            </a:endParaRPr>
          </a:p>
          <a:p>
            <a:pPr marL="0" indent="0">
              <a:buNone/>
            </a:pPr>
            <a:r>
              <a:rPr lang="en-US" i="1" dirty="0">
                <a:latin typeface="Times New Roman"/>
                <a:cs typeface="Times New Roman"/>
              </a:rPr>
              <a:t>‘</a:t>
            </a:r>
            <a:r>
              <a:rPr lang="en-US" i="1" dirty="0" err="1">
                <a:latin typeface="Times New Roman"/>
                <a:cs typeface="Times New Roman"/>
              </a:rPr>
              <a:t>Daarom</a:t>
            </a:r>
            <a:r>
              <a:rPr lang="en-US" i="1" dirty="0">
                <a:latin typeface="Times New Roman"/>
                <a:cs typeface="Times New Roman"/>
              </a:rPr>
              <a:t> </a:t>
            </a:r>
            <a:r>
              <a:rPr lang="en-US" i="1" dirty="0" err="1">
                <a:latin typeface="Times New Roman"/>
                <a:cs typeface="Times New Roman"/>
              </a:rPr>
              <a:t>heeft</a:t>
            </a:r>
            <a:r>
              <a:rPr lang="en-US" i="1" dirty="0">
                <a:latin typeface="Times New Roman"/>
                <a:cs typeface="Times New Roman"/>
              </a:rPr>
              <a:t> u </a:t>
            </a:r>
            <a:r>
              <a:rPr lang="en-US" i="1" dirty="0" err="1">
                <a:latin typeface="Times New Roman"/>
                <a:cs typeface="Times New Roman"/>
              </a:rPr>
              <a:t>ook</a:t>
            </a:r>
            <a:r>
              <a:rPr lang="en-US" i="1" dirty="0">
                <a:latin typeface="Times New Roman"/>
                <a:cs typeface="Times New Roman"/>
              </a:rPr>
              <a:t> </a:t>
            </a:r>
            <a:r>
              <a:rPr lang="en-US" i="1" dirty="0" err="1">
                <a:latin typeface="Times New Roman"/>
                <a:cs typeface="Times New Roman"/>
              </a:rPr>
              <a:t>kinderen</a:t>
            </a:r>
            <a:r>
              <a:rPr lang="en-US" i="1" dirty="0">
                <a:latin typeface="Times New Roman"/>
                <a:cs typeface="Times New Roman"/>
              </a:rPr>
              <a:t>’, </a:t>
            </a:r>
            <a:r>
              <a:rPr lang="en-US" i="1" dirty="0" err="1">
                <a:latin typeface="Times New Roman"/>
                <a:cs typeface="Times New Roman"/>
              </a:rPr>
              <a:t>zegt</a:t>
            </a:r>
            <a:r>
              <a:rPr lang="en-US" i="1" dirty="0">
                <a:latin typeface="Times New Roman"/>
                <a:cs typeface="Times New Roman"/>
              </a:rPr>
              <a:t> de professional. </a:t>
            </a:r>
            <a:endParaRPr lang="nl-NL" i="1" dirty="0">
              <a:latin typeface="Times New Roman"/>
              <a:cs typeface="Times New Roman"/>
            </a:endParaRPr>
          </a:p>
          <a:p>
            <a:pPr marL="0" indent="0">
              <a:buNone/>
            </a:pPr>
            <a:r>
              <a:rPr lang="en-US" b="1" i="1" dirty="0">
                <a:latin typeface="Times New Roman"/>
                <a:cs typeface="Times New Roman"/>
              </a:rPr>
              <a:t>‘</a:t>
            </a:r>
            <a:r>
              <a:rPr lang="en-US" b="1" i="1" dirty="0" err="1">
                <a:latin typeface="Times New Roman"/>
                <a:cs typeface="Times New Roman"/>
              </a:rPr>
              <a:t>Ik</a:t>
            </a:r>
            <a:r>
              <a:rPr lang="en-US" b="1" i="1" dirty="0">
                <a:latin typeface="Times New Roman"/>
                <a:cs typeface="Times New Roman"/>
              </a:rPr>
              <a:t> zit </a:t>
            </a:r>
            <a:r>
              <a:rPr lang="en-US" b="1" i="1" dirty="0" err="1">
                <a:latin typeface="Times New Roman"/>
                <a:cs typeface="Times New Roman"/>
              </a:rPr>
              <a:t>er</a:t>
            </a:r>
            <a:r>
              <a:rPr lang="en-US" b="1" i="1" dirty="0">
                <a:latin typeface="Times New Roman"/>
                <a:cs typeface="Times New Roman"/>
              </a:rPr>
              <a:t> </a:t>
            </a:r>
            <a:r>
              <a:rPr lang="en-US" b="1" i="1" dirty="0" err="1">
                <a:latin typeface="Times New Roman"/>
                <a:cs typeface="Times New Roman"/>
              </a:rPr>
              <a:t>wel</a:t>
            </a:r>
            <a:r>
              <a:rPr lang="en-US" b="1" i="1" dirty="0">
                <a:latin typeface="Times New Roman"/>
                <a:cs typeface="Times New Roman"/>
              </a:rPr>
              <a:t> </a:t>
            </a:r>
            <a:r>
              <a:rPr lang="en-US" b="1" i="1" dirty="0" err="1">
                <a:latin typeface="Times New Roman"/>
                <a:cs typeface="Times New Roman"/>
              </a:rPr>
              <a:t>eens</a:t>
            </a:r>
            <a:r>
              <a:rPr lang="en-US" b="1" i="1" dirty="0">
                <a:latin typeface="Times New Roman"/>
                <a:cs typeface="Times New Roman"/>
              </a:rPr>
              <a:t> </a:t>
            </a:r>
            <a:r>
              <a:rPr lang="en-US" b="1" i="1" dirty="0" err="1">
                <a:latin typeface="Times New Roman"/>
                <a:cs typeface="Times New Roman"/>
              </a:rPr>
              <a:t>mee</a:t>
            </a:r>
            <a:r>
              <a:rPr lang="en-US" b="1" i="1" dirty="0">
                <a:latin typeface="Times New Roman"/>
                <a:cs typeface="Times New Roman"/>
              </a:rPr>
              <a:t>’</a:t>
            </a:r>
            <a:r>
              <a:rPr lang="en-US" i="1" dirty="0">
                <a:latin typeface="Times New Roman"/>
                <a:cs typeface="Times New Roman"/>
              </a:rPr>
              <a:t>, </a:t>
            </a:r>
            <a:r>
              <a:rPr lang="en-US" i="1" dirty="0" err="1">
                <a:latin typeface="Times New Roman"/>
                <a:cs typeface="Times New Roman"/>
              </a:rPr>
              <a:t>zegt</a:t>
            </a:r>
            <a:r>
              <a:rPr lang="en-US" i="1" dirty="0">
                <a:latin typeface="Times New Roman"/>
                <a:cs typeface="Times New Roman"/>
              </a:rPr>
              <a:t> de </a:t>
            </a:r>
            <a:r>
              <a:rPr lang="en-US" i="1" dirty="0" err="1">
                <a:latin typeface="Times New Roman"/>
                <a:cs typeface="Times New Roman"/>
              </a:rPr>
              <a:t>vrouw</a:t>
            </a:r>
            <a:r>
              <a:rPr lang="en-US" i="1" dirty="0">
                <a:latin typeface="Times New Roman"/>
                <a:cs typeface="Times New Roman"/>
              </a:rPr>
              <a:t>. </a:t>
            </a:r>
            <a:endParaRPr lang="nl-NL" i="1" dirty="0">
              <a:latin typeface="Times New Roman"/>
              <a:cs typeface="Times New Roman"/>
            </a:endParaRPr>
          </a:p>
          <a:p>
            <a:pPr marL="0" indent="0">
              <a:buNone/>
            </a:pPr>
            <a:r>
              <a:rPr lang="en-US" i="1" dirty="0" err="1">
                <a:latin typeface="Times New Roman"/>
                <a:cs typeface="Times New Roman"/>
              </a:rPr>
              <a:t>Een</a:t>
            </a:r>
            <a:r>
              <a:rPr lang="en-US" i="1" dirty="0">
                <a:latin typeface="Times New Roman"/>
                <a:cs typeface="Times New Roman"/>
              </a:rPr>
              <a:t> van de </a:t>
            </a:r>
            <a:r>
              <a:rPr lang="en-US" i="1" dirty="0" err="1">
                <a:latin typeface="Times New Roman"/>
                <a:cs typeface="Times New Roman"/>
              </a:rPr>
              <a:t>dochters</a:t>
            </a:r>
            <a:r>
              <a:rPr lang="en-US" i="1" dirty="0">
                <a:latin typeface="Times New Roman"/>
                <a:cs typeface="Times New Roman"/>
              </a:rPr>
              <a:t> </a:t>
            </a:r>
            <a:r>
              <a:rPr lang="en-US" i="1" dirty="0" err="1">
                <a:latin typeface="Times New Roman"/>
                <a:cs typeface="Times New Roman"/>
              </a:rPr>
              <a:t>zegt</a:t>
            </a:r>
            <a:r>
              <a:rPr lang="en-US" i="1" dirty="0">
                <a:latin typeface="Times New Roman"/>
                <a:cs typeface="Times New Roman"/>
              </a:rPr>
              <a:t> </a:t>
            </a:r>
            <a:r>
              <a:rPr lang="en-US" i="1" dirty="0" err="1">
                <a:latin typeface="Times New Roman"/>
                <a:cs typeface="Times New Roman"/>
              </a:rPr>
              <a:t>dat</a:t>
            </a:r>
            <a:r>
              <a:rPr lang="en-US" i="1" dirty="0">
                <a:latin typeface="Times New Roman"/>
                <a:cs typeface="Times New Roman"/>
              </a:rPr>
              <a:t> </a:t>
            </a:r>
            <a:r>
              <a:rPr lang="en-US" i="1" dirty="0" err="1">
                <a:latin typeface="Times New Roman"/>
                <a:cs typeface="Times New Roman"/>
              </a:rPr>
              <a:t>haar</a:t>
            </a:r>
            <a:r>
              <a:rPr lang="en-US" i="1" dirty="0">
                <a:latin typeface="Times New Roman"/>
                <a:cs typeface="Times New Roman"/>
              </a:rPr>
              <a:t> </a:t>
            </a:r>
            <a:r>
              <a:rPr lang="en-US" i="1" dirty="0" err="1">
                <a:latin typeface="Times New Roman"/>
                <a:cs typeface="Times New Roman"/>
              </a:rPr>
              <a:t>moeder</a:t>
            </a:r>
            <a:r>
              <a:rPr lang="en-US" i="1" dirty="0">
                <a:latin typeface="Times New Roman"/>
                <a:cs typeface="Times New Roman"/>
              </a:rPr>
              <a:t> het </a:t>
            </a:r>
            <a:r>
              <a:rPr lang="en-US" i="1" dirty="0" err="1">
                <a:latin typeface="Times New Roman"/>
                <a:cs typeface="Times New Roman"/>
              </a:rPr>
              <a:t>moeilijk</a:t>
            </a:r>
            <a:r>
              <a:rPr lang="en-US" i="1" dirty="0">
                <a:latin typeface="Times New Roman"/>
                <a:cs typeface="Times New Roman"/>
              </a:rPr>
              <a:t> </a:t>
            </a:r>
            <a:r>
              <a:rPr lang="en-US" i="1" dirty="0" err="1">
                <a:latin typeface="Times New Roman"/>
                <a:cs typeface="Times New Roman"/>
              </a:rPr>
              <a:t>vindt</a:t>
            </a:r>
            <a:r>
              <a:rPr lang="en-US" i="1" dirty="0">
                <a:latin typeface="Times New Roman"/>
                <a:cs typeface="Times New Roman"/>
              </a:rPr>
              <a:t> </a:t>
            </a:r>
            <a:r>
              <a:rPr lang="en-US" i="1" dirty="0" err="1">
                <a:latin typeface="Times New Roman"/>
                <a:cs typeface="Times New Roman"/>
              </a:rPr>
              <a:t>om</a:t>
            </a:r>
            <a:r>
              <a:rPr lang="en-US" i="1" dirty="0">
                <a:latin typeface="Times New Roman"/>
                <a:cs typeface="Times New Roman"/>
              </a:rPr>
              <a:t> hen </a:t>
            </a:r>
            <a:r>
              <a:rPr lang="en-US" i="1" dirty="0" err="1">
                <a:latin typeface="Times New Roman"/>
                <a:cs typeface="Times New Roman"/>
              </a:rPr>
              <a:t>te</a:t>
            </a:r>
            <a:r>
              <a:rPr lang="en-US" i="1" dirty="0">
                <a:latin typeface="Times New Roman"/>
                <a:cs typeface="Times New Roman"/>
              </a:rPr>
              <a:t> </a:t>
            </a:r>
            <a:r>
              <a:rPr lang="en-US" i="1" dirty="0" err="1">
                <a:latin typeface="Times New Roman"/>
                <a:cs typeface="Times New Roman"/>
              </a:rPr>
              <a:t>belasten</a:t>
            </a:r>
            <a:r>
              <a:rPr lang="en-US" i="1" dirty="0">
                <a:latin typeface="Times New Roman"/>
                <a:cs typeface="Times New Roman"/>
              </a:rPr>
              <a:t>, </a:t>
            </a:r>
            <a:r>
              <a:rPr lang="en-US" i="1" dirty="0" err="1">
                <a:latin typeface="Times New Roman"/>
                <a:cs typeface="Times New Roman"/>
              </a:rPr>
              <a:t>zo</a:t>
            </a:r>
            <a:r>
              <a:rPr lang="en-US" i="1" dirty="0">
                <a:latin typeface="Times New Roman"/>
                <a:cs typeface="Times New Roman"/>
              </a:rPr>
              <a:t> </a:t>
            </a:r>
            <a:r>
              <a:rPr lang="en-US" i="1" dirty="0" err="1">
                <a:latin typeface="Times New Roman"/>
                <a:cs typeface="Times New Roman"/>
              </a:rPr>
              <a:t>voelt</a:t>
            </a:r>
            <a:r>
              <a:rPr lang="en-US" i="1" dirty="0">
                <a:latin typeface="Times New Roman"/>
                <a:cs typeface="Times New Roman"/>
              </a:rPr>
              <a:t> </a:t>
            </a:r>
            <a:r>
              <a:rPr lang="en-US" i="1" dirty="0" err="1">
                <a:latin typeface="Times New Roman"/>
                <a:cs typeface="Times New Roman"/>
              </a:rPr>
              <a:t>ze</a:t>
            </a:r>
            <a:r>
              <a:rPr lang="en-US" i="1" dirty="0">
                <a:latin typeface="Times New Roman"/>
                <a:cs typeface="Times New Roman"/>
              </a:rPr>
              <a:t> </a:t>
            </a:r>
            <a:r>
              <a:rPr lang="en-US" i="1" dirty="0" err="1">
                <a:latin typeface="Times New Roman"/>
                <a:cs typeface="Times New Roman"/>
              </a:rPr>
              <a:t>dat</a:t>
            </a:r>
            <a:r>
              <a:rPr lang="en-US" i="1" dirty="0">
                <a:latin typeface="Times New Roman"/>
                <a:cs typeface="Times New Roman"/>
              </a:rPr>
              <a:t> </a:t>
            </a:r>
            <a:r>
              <a:rPr lang="en-US" i="1" dirty="0" err="1">
                <a:latin typeface="Times New Roman"/>
                <a:cs typeface="Times New Roman"/>
              </a:rPr>
              <a:t>dan.</a:t>
            </a:r>
            <a:r>
              <a:rPr lang="en-US" i="1" dirty="0">
                <a:latin typeface="Times New Roman"/>
                <a:cs typeface="Times New Roman"/>
              </a:rPr>
              <a:t> </a:t>
            </a:r>
            <a:r>
              <a:rPr lang="en-US" i="1" dirty="0" err="1">
                <a:latin typeface="Times New Roman"/>
                <a:cs typeface="Times New Roman"/>
              </a:rPr>
              <a:t>Ze</a:t>
            </a:r>
            <a:r>
              <a:rPr lang="en-US" i="1" dirty="0">
                <a:latin typeface="Times New Roman"/>
                <a:cs typeface="Times New Roman"/>
              </a:rPr>
              <a:t> </a:t>
            </a:r>
            <a:r>
              <a:rPr lang="en-US" i="1" dirty="0" err="1">
                <a:latin typeface="Times New Roman"/>
                <a:cs typeface="Times New Roman"/>
              </a:rPr>
              <a:t>werken</a:t>
            </a:r>
            <a:r>
              <a:rPr lang="en-US" i="1" dirty="0">
                <a:latin typeface="Times New Roman"/>
                <a:cs typeface="Times New Roman"/>
              </a:rPr>
              <a:t> </a:t>
            </a:r>
            <a:r>
              <a:rPr lang="en-US" i="1" dirty="0" err="1">
                <a:latin typeface="Times New Roman"/>
                <a:cs typeface="Times New Roman"/>
              </a:rPr>
              <a:t>allebei</a:t>
            </a:r>
            <a:r>
              <a:rPr lang="en-US" i="1" dirty="0">
                <a:latin typeface="Times New Roman"/>
                <a:cs typeface="Times New Roman"/>
              </a:rPr>
              <a:t> fulltime en </a:t>
            </a:r>
            <a:r>
              <a:rPr lang="en-US" i="1" dirty="0" err="1">
                <a:latin typeface="Times New Roman"/>
                <a:cs typeface="Times New Roman"/>
              </a:rPr>
              <a:t>hebben</a:t>
            </a:r>
            <a:r>
              <a:rPr lang="en-US" i="1" dirty="0">
                <a:latin typeface="Times New Roman"/>
                <a:cs typeface="Times New Roman"/>
              </a:rPr>
              <a:t> het </a:t>
            </a:r>
            <a:r>
              <a:rPr lang="en-US" i="1" dirty="0" err="1">
                <a:latin typeface="Times New Roman"/>
                <a:cs typeface="Times New Roman"/>
              </a:rPr>
              <a:t>druk</a:t>
            </a:r>
            <a:r>
              <a:rPr lang="en-US" i="1" dirty="0">
                <a:latin typeface="Times New Roman"/>
                <a:cs typeface="Times New Roman"/>
              </a:rPr>
              <a:t>, maar voor hen is het </a:t>
            </a:r>
            <a:r>
              <a:rPr lang="en-US" i="1" dirty="0" err="1">
                <a:latin typeface="Times New Roman"/>
                <a:cs typeface="Times New Roman"/>
              </a:rPr>
              <a:t>geen</a:t>
            </a:r>
            <a:r>
              <a:rPr lang="en-US" i="1" dirty="0">
                <a:latin typeface="Times New Roman"/>
                <a:cs typeface="Times New Roman"/>
              </a:rPr>
              <a:t> </a:t>
            </a:r>
            <a:r>
              <a:rPr lang="en-US" i="1" dirty="0" err="1">
                <a:latin typeface="Times New Roman"/>
                <a:cs typeface="Times New Roman"/>
              </a:rPr>
              <a:t>probleem</a:t>
            </a:r>
            <a:r>
              <a:rPr lang="en-US" i="1" dirty="0">
                <a:latin typeface="Times New Roman"/>
                <a:cs typeface="Times New Roman"/>
              </a:rPr>
              <a:t> </a:t>
            </a:r>
            <a:r>
              <a:rPr lang="en-US" i="1" dirty="0" err="1">
                <a:latin typeface="Times New Roman"/>
                <a:cs typeface="Times New Roman"/>
              </a:rPr>
              <a:t>om</a:t>
            </a:r>
            <a:r>
              <a:rPr lang="en-US" i="1" dirty="0">
                <a:latin typeface="Times New Roman"/>
                <a:cs typeface="Times New Roman"/>
              </a:rPr>
              <a:t> </a:t>
            </a:r>
            <a:r>
              <a:rPr lang="en-US" i="1" dirty="0" err="1">
                <a:latin typeface="Times New Roman"/>
                <a:cs typeface="Times New Roman"/>
              </a:rPr>
              <a:t>dit</a:t>
            </a:r>
            <a:r>
              <a:rPr lang="en-US" i="1" dirty="0">
                <a:latin typeface="Times New Roman"/>
                <a:cs typeface="Times New Roman"/>
              </a:rPr>
              <a:t> </a:t>
            </a:r>
            <a:r>
              <a:rPr lang="en-US" i="1" dirty="0" err="1">
                <a:latin typeface="Times New Roman"/>
                <a:cs typeface="Times New Roman"/>
              </a:rPr>
              <a:t>te</a:t>
            </a:r>
            <a:r>
              <a:rPr lang="en-US" i="1" dirty="0">
                <a:latin typeface="Times New Roman"/>
                <a:cs typeface="Times New Roman"/>
              </a:rPr>
              <a:t> </a:t>
            </a:r>
            <a:r>
              <a:rPr lang="en-US" i="1" dirty="0" err="1">
                <a:latin typeface="Times New Roman"/>
                <a:cs typeface="Times New Roman"/>
              </a:rPr>
              <a:t>doen</a:t>
            </a:r>
            <a:r>
              <a:rPr lang="en-US" i="1" dirty="0">
                <a:latin typeface="Times New Roman"/>
                <a:cs typeface="Times New Roman"/>
              </a:rPr>
              <a:t>. </a:t>
            </a:r>
            <a:r>
              <a:rPr lang="en-US" b="1" i="1" dirty="0">
                <a:latin typeface="Times New Roman"/>
                <a:cs typeface="Times New Roman"/>
              </a:rPr>
              <a:t>‘Het </a:t>
            </a:r>
            <a:r>
              <a:rPr lang="en-US" b="1" i="1" dirty="0" err="1">
                <a:latin typeface="Times New Roman"/>
                <a:cs typeface="Times New Roman"/>
              </a:rPr>
              <a:t>voelt</a:t>
            </a:r>
            <a:r>
              <a:rPr lang="en-US" b="1" i="1" dirty="0">
                <a:latin typeface="Times New Roman"/>
                <a:cs typeface="Times New Roman"/>
              </a:rPr>
              <a:t> </a:t>
            </a:r>
            <a:r>
              <a:rPr lang="en-US" b="1" i="1" dirty="0" err="1">
                <a:latin typeface="Times New Roman"/>
                <a:cs typeface="Times New Roman"/>
              </a:rPr>
              <a:t>niet</a:t>
            </a:r>
            <a:r>
              <a:rPr lang="en-US" b="1" i="1" dirty="0">
                <a:latin typeface="Times New Roman"/>
                <a:cs typeface="Times New Roman"/>
              </a:rPr>
              <a:t> </a:t>
            </a:r>
            <a:r>
              <a:rPr lang="en-US" b="1" i="1" dirty="0" err="1">
                <a:latin typeface="Times New Roman"/>
                <a:cs typeface="Times New Roman"/>
              </a:rPr>
              <a:t>als</a:t>
            </a:r>
            <a:r>
              <a:rPr lang="en-US" b="1" i="1" dirty="0">
                <a:latin typeface="Times New Roman"/>
                <a:cs typeface="Times New Roman"/>
              </a:rPr>
              <a:t> last’</a:t>
            </a:r>
            <a:r>
              <a:rPr lang="en-US" i="1" dirty="0">
                <a:latin typeface="Times New Roman"/>
                <a:cs typeface="Times New Roman"/>
              </a:rPr>
              <a:t>, </a:t>
            </a:r>
            <a:r>
              <a:rPr lang="en-US" i="1" dirty="0" err="1">
                <a:latin typeface="Times New Roman"/>
                <a:cs typeface="Times New Roman"/>
              </a:rPr>
              <a:t>leggen</a:t>
            </a:r>
            <a:r>
              <a:rPr lang="en-US" i="1" dirty="0">
                <a:latin typeface="Times New Roman"/>
                <a:cs typeface="Times New Roman"/>
              </a:rPr>
              <a:t> de </a:t>
            </a:r>
            <a:r>
              <a:rPr lang="en-US" i="1" dirty="0" err="1">
                <a:latin typeface="Times New Roman"/>
                <a:cs typeface="Times New Roman"/>
              </a:rPr>
              <a:t>dochters</a:t>
            </a:r>
            <a:r>
              <a:rPr lang="en-US" i="1" dirty="0">
                <a:latin typeface="Times New Roman"/>
                <a:cs typeface="Times New Roman"/>
              </a:rPr>
              <a:t> </a:t>
            </a:r>
            <a:r>
              <a:rPr lang="en-US" i="1" dirty="0" err="1">
                <a:latin typeface="Times New Roman"/>
                <a:cs typeface="Times New Roman"/>
              </a:rPr>
              <a:t>uit</a:t>
            </a:r>
            <a:r>
              <a:rPr lang="en-US" i="1" dirty="0">
                <a:latin typeface="Times New Roman"/>
                <a:cs typeface="Times New Roman"/>
              </a:rPr>
              <a:t>. </a:t>
            </a:r>
            <a:endParaRPr lang="nl-NL" i="1" dirty="0">
              <a:latin typeface="Times New Roman"/>
              <a:cs typeface="Times New Roman"/>
            </a:endParaRPr>
          </a:p>
        </p:txBody>
      </p:sp>
    </p:spTree>
    <p:extLst>
      <p:ext uri="{BB962C8B-B14F-4D97-AF65-F5344CB8AC3E}">
        <p14:creationId xmlns:p14="http://schemas.microsoft.com/office/powerpoint/2010/main" val="262790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Times New Roman"/>
                <a:cs typeface="Times New Roman"/>
              </a:rPr>
              <a:t>Omzeilen van naastenhulp: Zorgen delen</a:t>
            </a:r>
          </a:p>
        </p:txBody>
      </p:sp>
      <p:sp>
        <p:nvSpPr>
          <p:cNvPr id="3" name="Tijdelijke aanduiding voor inhoud 2"/>
          <p:cNvSpPr>
            <a:spLocks noGrp="1"/>
          </p:cNvSpPr>
          <p:nvPr>
            <p:ph idx="1"/>
          </p:nvPr>
        </p:nvSpPr>
        <p:spPr/>
        <p:txBody>
          <a:bodyPr>
            <a:normAutofit/>
          </a:bodyPr>
          <a:lstStyle/>
          <a:p>
            <a:pPr marL="0" indent="0">
              <a:buNone/>
            </a:pPr>
            <a:r>
              <a:rPr lang="nl-NL" i="1" dirty="0">
                <a:latin typeface="Times New Roman"/>
                <a:cs typeface="Times New Roman"/>
              </a:rPr>
              <a:t>‘Welk kleurtje denk je zelf?’ vraagt de generalist. </a:t>
            </a:r>
          </a:p>
          <a:p>
            <a:pPr marL="0" indent="0">
              <a:buNone/>
            </a:pPr>
            <a:r>
              <a:rPr lang="nl-NL" i="1" dirty="0">
                <a:latin typeface="Times New Roman"/>
                <a:cs typeface="Times New Roman"/>
              </a:rPr>
              <a:t>‘Ik denk dat ik wel een hoop kan, ik ben wel mobiel’, zegt de cliënt. </a:t>
            </a:r>
          </a:p>
          <a:p>
            <a:pPr marL="0" indent="0">
              <a:buNone/>
            </a:pPr>
            <a:r>
              <a:rPr lang="nl-NL" i="1" dirty="0">
                <a:latin typeface="Times New Roman"/>
                <a:cs typeface="Times New Roman"/>
              </a:rPr>
              <a:t>‘Even kijken’, zegt de generalist en leest de beschrijvingen. ‘Bij groen kan je alles zelf. Maar je hebt ook lichamelijke problemen waardoor dingen moeizamer gaan. Je doet veel zelf en je hebt een heel netwerk om je heen waardoor je zelfstandig kan blijven. Dan kom je bij mij toch op beperkt uit. </a:t>
            </a:r>
            <a:r>
              <a:rPr lang="nl-NL" b="1" i="1" dirty="0">
                <a:latin typeface="Times New Roman"/>
                <a:cs typeface="Times New Roman"/>
              </a:rPr>
              <a:t>Want als ze wegvallen, wat gebeurt er dan?’, licht de generalist toe</a:t>
            </a:r>
            <a:r>
              <a:rPr lang="nl-NL" i="1" dirty="0">
                <a:latin typeface="Times New Roman"/>
                <a:cs typeface="Times New Roman"/>
              </a:rPr>
              <a:t>. Als ik dat zo zeg, wat vind je daar dan van?’ vraagt de generalist.</a:t>
            </a:r>
          </a:p>
          <a:p>
            <a:pPr marL="0" indent="0">
              <a:buNone/>
            </a:pPr>
            <a:r>
              <a:rPr lang="nl-NL" i="1" dirty="0">
                <a:latin typeface="Times New Roman"/>
                <a:cs typeface="Times New Roman"/>
              </a:rPr>
              <a:t>‘Dan is het beperkt’, zegt de man. </a:t>
            </a:r>
            <a:endParaRPr lang="nl-NL" dirty="0">
              <a:latin typeface="Times New Roman"/>
              <a:cs typeface="Times New Roman"/>
            </a:endParaRPr>
          </a:p>
        </p:txBody>
      </p:sp>
    </p:spTree>
    <p:extLst>
      <p:ext uri="{BB962C8B-B14F-4D97-AF65-F5344CB8AC3E}">
        <p14:creationId xmlns:p14="http://schemas.microsoft.com/office/powerpoint/2010/main" val="10409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0244" y="365125"/>
            <a:ext cx="11157338" cy="1325563"/>
          </a:xfrm>
        </p:spPr>
        <p:txBody>
          <a:bodyPr/>
          <a:lstStyle/>
          <a:p>
            <a:r>
              <a:rPr lang="nl-NL" b="1" dirty="0">
                <a:latin typeface="Times New Roman"/>
                <a:cs typeface="Times New Roman"/>
              </a:rPr>
              <a:t>Omzeilen van zelfredzaamheid: Zorgen delen</a:t>
            </a:r>
          </a:p>
        </p:txBody>
      </p:sp>
      <p:sp>
        <p:nvSpPr>
          <p:cNvPr id="3" name="Tijdelijke aanduiding voor inhoud 2"/>
          <p:cNvSpPr>
            <a:spLocks noGrp="1"/>
          </p:cNvSpPr>
          <p:nvPr>
            <p:ph idx="1"/>
          </p:nvPr>
        </p:nvSpPr>
        <p:spPr/>
        <p:txBody>
          <a:bodyPr>
            <a:normAutofit/>
          </a:bodyPr>
          <a:lstStyle/>
          <a:p>
            <a:pPr marL="0" indent="0">
              <a:buNone/>
            </a:pPr>
            <a:r>
              <a:rPr lang="nl-NL" i="1" dirty="0">
                <a:latin typeface="Times New Roman"/>
                <a:cs typeface="Times New Roman"/>
              </a:rPr>
              <a:t>‘Waarom dagen we mijn broer niet wat meer uit? Hij kan toch wel af met wat minder zorg? Het wordt hem zo wel erg gemakkelijk gemaakt.’</a:t>
            </a:r>
          </a:p>
          <a:p>
            <a:pPr marL="0" indent="0">
              <a:buNone/>
            </a:pPr>
            <a:r>
              <a:rPr lang="nl-NL" i="1" dirty="0">
                <a:latin typeface="Times New Roman"/>
                <a:cs typeface="Times New Roman"/>
              </a:rPr>
              <a:t>Professional: ‘Ik geloof niet dat ik het met u eens ben. We moeten voorzichtig zijn. </a:t>
            </a:r>
            <a:r>
              <a:rPr lang="nl-NL" b="1" i="1" dirty="0">
                <a:latin typeface="Times New Roman"/>
                <a:cs typeface="Times New Roman"/>
              </a:rPr>
              <a:t>Ik weet niet of u wel eens van totale desintegratie heeft gehoord?’</a:t>
            </a:r>
          </a:p>
          <a:p>
            <a:pPr marL="0" indent="0">
              <a:buNone/>
            </a:pPr>
            <a:r>
              <a:rPr lang="nl-NL" i="1" dirty="0">
                <a:latin typeface="Times New Roman"/>
                <a:cs typeface="Times New Roman"/>
              </a:rPr>
              <a:t>De broer schudt zijn hoofd en de professional vervolgt: ‘Laten we blij zijn dat hij nu een </a:t>
            </a:r>
            <a:r>
              <a:rPr lang="nl-NL" i="1" dirty="0" err="1">
                <a:latin typeface="Times New Roman"/>
                <a:cs typeface="Times New Roman"/>
              </a:rPr>
              <a:t>dagstructuur</a:t>
            </a:r>
            <a:r>
              <a:rPr lang="nl-NL" i="1" dirty="0">
                <a:latin typeface="Times New Roman"/>
                <a:cs typeface="Times New Roman"/>
              </a:rPr>
              <a:t> heeft, laten we zaken niet overhaasten.’</a:t>
            </a:r>
          </a:p>
          <a:p>
            <a:pPr marL="0" indent="0">
              <a:buNone/>
            </a:pPr>
            <a:endParaRPr lang="nl-NL" dirty="0">
              <a:latin typeface="Times New Roman"/>
              <a:cs typeface="Times New Roman"/>
            </a:endParaRPr>
          </a:p>
        </p:txBody>
      </p:sp>
      <p:pic>
        <p:nvPicPr>
          <p:cNvPr id="4" name="Afbeelding 3" descr="dead-files-amy-allan-steve-dischiavo-struthers-ohio-004.jpg.rend.tccom.1280.96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8057" y="5184492"/>
            <a:ext cx="2473943" cy="1712359"/>
          </a:xfrm>
          <a:prstGeom prst="rect">
            <a:avLst/>
          </a:prstGeom>
        </p:spPr>
      </p:pic>
    </p:spTree>
    <p:extLst>
      <p:ext uri="{BB962C8B-B14F-4D97-AF65-F5344CB8AC3E}">
        <p14:creationId xmlns:p14="http://schemas.microsoft.com/office/powerpoint/2010/main" val="169951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Times New Roman"/>
                <a:cs typeface="Times New Roman"/>
              </a:rPr>
              <a:t>Verklaring verschil?</a:t>
            </a:r>
          </a:p>
        </p:txBody>
      </p:sp>
      <p:sp>
        <p:nvSpPr>
          <p:cNvPr id="3" name="Tijdelijke aanduiding voor inhoud 2"/>
          <p:cNvSpPr>
            <a:spLocks noGrp="1"/>
          </p:cNvSpPr>
          <p:nvPr>
            <p:ph idx="1"/>
          </p:nvPr>
        </p:nvSpPr>
        <p:spPr/>
        <p:txBody>
          <a:bodyPr/>
          <a:lstStyle/>
          <a:p>
            <a:r>
              <a:rPr lang="nl-NL" dirty="0">
                <a:latin typeface="Times New Roman"/>
                <a:cs typeface="Times New Roman"/>
              </a:rPr>
              <a:t>Aansturen op naastenhulp door o.a. prijzen zien we vaak bij professionals </a:t>
            </a:r>
            <a:r>
              <a:rPr lang="nl-NL" i="1" dirty="0">
                <a:latin typeface="Times New Roman"/>
                <a:cs typeface="Times New Roman"/>
              </a:rPr>
              <a:t>zonder</a:t>
            </a:r>
            <a:r>
              <a:rPr lang="nl-NL" dirty="0">
                <a:latin typeface="Times New Roman"/>
                <a:cs typeface="Times New Roman"/>
              </a:rPr>
              <a:t> zorgachtergrond, </a:t>
            </a:r>
          </a:p>
          <a:p>
            <a:r>
              <a:rPr lang="nl-NL" dirty="0">
                <a:latin typeface="Times New Roman"/>
                <a:cs typeface="Times New Roman"/>
              </a:rPr>
              <a:t>Omzeilen van naastenhulp door zorgen delen vaak bij professionals </a:t>
            </a:r>
            <a:r>
              <a:rPr lang="nl-NL" i="1" dirty="0">
                <a:latin typeface="Times New Roman"/>
                <a:cs typeface="Times New Roman"/>
              </a:rPr>
              <a:t>met</a:t>
            </a:r>
            <a:r>
              <a:rPr lang="nl-NL" dirty="0">
                <a:latin typeface="Times New Roman"/>
                <a:cs typeface="Times New Roman"/>
              </a:rPr>
              <a:t> zorgachtergrond; Professionele logica aan het werk?</a:t>
            </a:r>
          </a:p>
        </p:txBody>
      </p:sp>
      <p:pic>
        <p:nvPicPr>
          <p:cNvPr id="4" name="Afbeelding 3" descr="Financial-Assistanc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907" y="3857282"/>
            <a:ext cx="5036645" cy="2873958"/>
          </a:xfrm>
          <a:prstGeom prst="rect">
            <a:avLst/>
          </a:prstGeom>
        </p:spPr>
      </p:pic>
    </p:spTree>
    <p:extLst>
      <p:ext uri="{BB962C8B-B14F-4D97-AF65-F5344CB8AC3E}">
        <p14:creationId xmlns:p14="http://schemas.microsoft.com/office/powerpoint/2010/main" val="398457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Times New Roman"/>
                <a:cs typeface="Times New Roman"/>
              </a:rPr>
              <a:t>Conclusies</a:t>
            </a:r>
          </a:p>
        </p:txBody>
      </p:sp>
      <p:sp>
        <p:nvSpPr>
          <p:cNvPr id="3" name="Tijdelijke aanduiding voor inhoud 2"/>
          <p:cNvSpPr>
            <a:spLocks noGrp="1"/>
          </p:cNvSpPr>
          <p:nvPr>
            <p:ph idx="1"/>
          </p:nvPr>
        </p:nvSpPr>
        <p:spPr/>
        <p:txBody>
          <a:bodyPr>
            <a:normAutofit/>
          </a:bodyPr>
          <a:lstStyle/>
          <a:p>
            <a:r>
              <a:rPr lang="nl-NL" dirty="0">
                <a:latin typeface="Times New Roman"/>
                <a:cs typeface="Times New Roman"/>
              </a:rPr>
              <a:t>Aansturen op of omzeilen van naastenhulp via </a:t>
            </a:r>
            <a:r>
              <a:rPr lang="nl-NL" b="1" dirty="0">
                <a:latin typeface="Times New Roman"/>
                <a:cs typeface="Times New Roman"/>
              </a:rPr>
              <a:t>emotiemanagement </a:t>
            </a:r>
          </a:p>
          <a:p>
            <a:r>
              <a:rPr lang="nl-NL" dirty="0">
                <a:latin typeface="Times New Roman"/>
                <a:cs typeface="Times New Roman"/>
              </a:rPr>
              <a:t>Waarom via emoties? </a:t>
            </a:r>
            <a:r>
              <a:rPr lang="nl-NL" b="1" dirty="0">
                <a:latin typeface="Times New Roman"/>
                <a:cs typeface="Times New Roman"/>
              </a:rPr>
              <a:t>Alternatief</a:t>
            </a:r>
            <a:r>
              <a:rPr lang="nl-NL" dirty="0">
                <a:latin typeface="Times New Roman"/>
                <a:cs typeface="Times New Roman"/>
              </a:rPr>
              <a:t> </a:t>
            </a:r>
            <a:r>
              <a:rPr lang="nl-NL" b="1" dirty="0">
                <a:latin typeface="Times New Roman"/>
                <a:cs typeface="Times New Roman"/>
              </a:rPr>
              <a:t>voor paternalisme</a:t>
            </a:r>
          </a:p>
          <a:p>
            <a:r>
              <a:rPr lang="nl-NL" dirty="0">
                <a:latin typeface="Times New Roman"/>
                <a:cs typeface="Times New Roman"/>
              </a:rPr>
              <a:t>Waarom zo aangedikt met zorgen? Vanwege </a:t>
            </a:r>
            <a:r>
              <a:rPr lang="nl-NL" b="1" dirty="0">
                <a:latin typeface="Times New Roman"/>
                <a:cs typeface="Times New Roman"/>
              </a:rPr>
              <a:t>positief</a:t>
            </a:r>
            <a:r>
              <a:rPr lang="nl-NL" dirty="0">
                <a:latin typeface="Times New Roman"/>
                <a:cs typeface="Times New Roman"/>
              </a:rPr>
              <a:t> geformuleerd beleidsdiscourse </a:t>
            </a:r>
          </a:p>
          <a:p>
            <a:r>
              <a:rPr lang="nl-NL" dirty="0">
                <a:latin typeface="Times New Roman"/>
                <a:cs typeface="Times New Roman"/>
              </a:rPr>
              <a:t>Verschil aan blijft </a:t>
            </a:r>
            <a:r>
              <a:rPr lang="nl-NL" b="1" dirty="0">
                <a:latin typeface="Times New Roman"/>
                <a:cs typeface="Times New Roman"/>
              </a:rPr>
              <a:t>verborgen</a:t>
            </a:r>
            <a:r>
              <a:rPr lang="nl-NL" dirty="0">
                <a:latin typeface="Times New Roman"/>
                <a:cs typeface="Times New Roman"/>
              </a:rPr>
              <a:t> doordat beide hun beslissingen in dezelfde termen rechtvaardigen (‘zelfredzaamheid’)</a:t>
            </a:r>
          </a:p>
          <a:p>
            <a:endParaRPr lang="nl-NL" dirty="0">
              <a:latin typeface="Times New Roman"/>
              <a:cs typeface="Times New Roman"/>
            </a:endParaRPr>
          </a:p>
          <a:p>
            <a:endParaRPr lang="nl-NL" dirty="0">
              <a:latin typeface="Times New Roman"/>
              <a:cs typeface="Times New Roman"/>
            </a:endParaRPr>
          </a:p>
          <a:p>
            <a:endParaRPr lang="nl-NL" dirty="0">
              <a:latin typeface="Times New Roman"/>
              <a:cs typeface="Times New Roman"/>
            </a:endParaRPr>
          </a:p>
        </p:txBody>
      </p:sp>
      <p:pic>
        <p:nvPicPr>
          <p:cNvPr id="4" name="Afbeelding 3" descr="2015-02-05-06-34-20-CourtLady1 CM 02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0401" y="117482"/>
            <a:ext cx="2733850" cy="1482719"/>
          </a:xfrm>
          <a:prstGeom prst="rect">
            <a:avLst/>
          </a:prstGeom>
        </p:spPr>
      </p:pic>
    </p:spTree>
    <p:extLst>
      <p:ext uri="{BB962C8B-B14F-4D97-AF65-F5344CB8AC3E}">
        <p14:creationId xmlns:p14="http://schemas.microsoft.com/office/powerpoint/2010/main" val="1968253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
          </p:nvPr>
        </p:nvSpPr>
        <p:spPr/>
        <p:txBody>
          <a:bodyPr/>
          <a:lstStyle/>
          <a:p>
            <a:r>
              <a:rPr lang="nl-NL">
                <a:latin typeface="Calibri"/>
              </a:rPr>
              <a:t>| </a:t>
            </a:r>
            <a:fld id="{0914BE87-794F-914B-8238-3D0D52F4FC46}" type="slidenum">
              <a:rPr lang="nl-NL" smtClean="0">
                <a:latin typeface="Calibri"/>
              </a:rPr>
              <a:pPr/>
              <a:t>17</a:t>
            </a:fld>
            <a:endParaRPr lang="nl-NL" dirty="0">
              <a:latin typeface="Calibri"/>
            </a:endParaRPr>
          </a:p>
        </p:txBody>
      </p:sp>
      <p:sp>
        <p:nvSpPr>
          <p:cNvPr id="4" name="Titel 3"/>
          <p:cNvSpPr>
            <a:spLocks noGrp="1"/>
          </p:cNvSpPr>
          <p:nvPr>
            <p:ph type="title"/>
          </p:nvPr>
        </p:nvSpPr>
        <p:spPr>
          <a:xfrm>
            <a:off x="611326" y="491384"/>
            <a:ext cx="7254919" cy="765717"/>
          </a:xfrm>
        </p:spPr>
        <p:txBody>
          <a:bodyPr>
            <a:normAutofit/>
          </a:bodyPr>
          <a:lstStyle/>
          <a:p>
            <a:r>
              <a:rPr lang="nl-NL" sz="3600" b="1" dirty="0">
                <a:solidFill>
                  <a:srgbClr val="000000"/>
                </a:solidFill>
                <a:latin typeface="Times New Roman"/>
                <a:cs typeface="Times New Roman"/>
              </a:rPr>
              <a:t>Ruimte voor professionals?</a:t>
            </a:r>
          </a:p>
        </p:txBody>
      </p:sp>
      <p:sp>
        <p:nvSpPr>
          <p:cNvPr id="5" name="Tijdelijke aanduiding voor tekst 4"/>
          <p:cNvSpPr>
            <a:spLocks noGrp="1"/>
          </p:cNvSpPr>
          <p:nvPr>
            <p:ph type="body" sz="quarter" idx="13"/>
          </p:nvPr>
        </p:nvSpPr>
        <p:spPr/>
        <p:txBody>
          <a:bodyPr>
            <a:normAutofit/>
          </a:bodyPr>
          <a:lstStyle/>
          <a:p>
            <a:pPr marL="285750"/>
            <a:r>
              <a:rPr lang="nl-NL" sz="3200" dirty="0">
                <a:solidFill>
                  <a:schemeClr val="tx1"/>
                </a:solidFill>
                <a:latin typeface="Times New Roman"/>
                <a:cs typeface="Times New Roman"/>
              </a:rPr>
              <a:t>Beleid: </a:t>
            </a:r>
            <a:r>
              <a:rPr lang="nl-NL" sz="3200" b="1" dirty="0">
                <a:solidFill>
                  <a:schemeClr val="tx1"/>
                </a:solidFill>
                <a:latin typeface="Times New Roman"/>
                <a:cs typeface="Times New Roman"/>
              </a:rPr>
              <a:t>procedurele</a:t>
            </a:r>
            <a:r>
              <a:rPr lang="nl-NL" sz="3200" dirty="0">
                <a:solidFill>
                  <a:schemeClr val="tx1"/>
                </a:solidFill>
                <a:latin typeface="Times New Roman"/>
                <a:cs typeface="Times New Roman"/>
              </a:rPr>
              <a:t> ruimte verruimt, </a:t>
            </a:r>
            <a:r>
              <a:rPr lang="nl-NL" sz="3200" b="1" dirty="0">
                <a:solidFill>
                  <a:schemeClr val="tx1"/>
                </a:solidFill>
                <a:latin typeface="Times New Roman"/>
                <a:cs typeface="Times New Roman"/>
              </a:rPr>
              <a:t>inhoudelijke</a:t>
            </a:r>
            <a:r>
              <a:rPr lang="nl-NL" sz="3200" dirty="0">
                <a:solidFill>
                  <a:schemeClr val="tx1"/>
                </a:solidFill>
                <a:latin typeface="Times New Roman"/>
                <a:cs typeface="Times New Roman"/>
              </a:rPr>
              <a:t> ruimte beperkt (zelfredzaamheid)</a:t>
            </a:r>
          </a:p>
          <a:p>
            <a:pPr marL="742950" lvl="1">
              <a:buFont typeface="Arial"/>
              <a:buChar char="•"/>
            </a:pPr>
            <a:r>
              <a:rPr lang="nl-NL" sz="3200" dirty="0">
                <a:solidFill>
                  <a:schemeClr val="tx1"/>
                </a:solidFill>
                <a:latin typeface="Times New Roman"/>
                <a:cs typeface="Times New Roman"/>
              </a:rPr>
              <a:t>Twee betekenissen ‘doen wat nodig is’</a:t>
            </a:r>
          </a:p>
          <a:p>
            <a:pPr marL="1200150" lvl="2" indent="-285750"/>
            <a:r>
              <a:rPr lang="nl-NL" sz="3200" dirty="0">
                <a:latin typeface="Times New Roman"/>
                <a:cs typeface="Times New Roman"/>
              </a:rPr>
              <a:t>Geen </a:t>
            </a:r>
            <a:r>
              <a:rPr lang="nl-NL" sz="3200" b="1" dirty="0">
                <a:latin typeface="Times New Roman"/>
                <a:cs typeface="Times New Roman"/>
              </a:rPr>
              <a:t>onnodige</a:t>
            </a:r>
            <a:r>
              <a:rPr lang="nl-NL" sz="3200" dirty="0">
                <a:latin typeface="Times New Roman"/>
                <a:cs typeface="Times New Roman"/>
              </a:rPr>
              <a:t> </a:t>
            </a:r>
            <a:r>
              <a:rPr lang="nl-NL" sz="3200" b="1" dirty="0">
                <a:latin typeface="Times New Roman"/>
                <a:cs typeface="Times New Roman"/>
              </a:rPr>
              <a:t>bureaucratie</a:t>
            </a:r>
          </a:p>
          <a:p>
            <a:pPr marL="1200150" lvl="2" indent="-285750"/>
            <a:r>
              <a:rPr lang="nl-NL" sz="3200" dirty="0">
                <a:latin typeface="Times New Roman"/>
                <a:cs typeface="Times New Roman"/>
              </a:rPr>
              <a:t>Geen </a:t>
            </a:r>
            <a:r>
              <a:rPr lang="nl-NL" sz="3200" b="1" dirty="0">
                <a:latin typeface="Times New Roman"/>
                <a:cs typeface="Times New Roman"/>
              </a:rPr>
              <a:t>overbodige</a:t>
            </a:r>
            <a:r>
              <a:rPr lang="nl-NL" sz="3200" dirty="0">
                <a:latin typeface="Times New Roman"/>
                <a:cs typeface="Times New Roman"/>
              </a:rPr>
              <a:t> </a:t>
            </a:r>
            <a:r>
              <a:rPr lang="nl-NL" sz="3200" b="1" dirty="0">
                <a:latin typeface="Times New Roman"/>
                <a:cs typeface="Times New Roman"/>
              </a:rPr>
              <a:t>hulp</a:t>
            </a:r>
          </a:p>
          <a:p>
            <a:pPr marL="914400" lvl="2" indent="0">
              <a:buNone/>
            </a:pPr>
            <a:endParaRPr lang="nl-NL" sz="3200" dirty="0">
              <a:latin typeface="Times New Roman"/>
              <a:cs typeface="Times New Roman"/>
            </a:endParaRPr>
          </a:p>
          <a:p>
            <a:pPr marL="285750"/>
            <a:r>
              <a:rPr lang="nl-NL" sz="3200" dirty="0">
                <a:solidFill>
                  <a:schemeClr val="tx1"/>
                </a:solidFill>
                <a:latin typeface="Times New Roman"/>
                <a:cs typeface="Times New Roman"/>
              </a:rPr>
              <a:t>Professionals ervaren beperkte ruimte door:</a:t>
            </a:r>
          </a:p>
          <a:p>
            <a:pPr marL="742950" lvl="1">
              <a:buFont typeface="Arial"/>
              <a:buChar char="•"/>
            </a:pPr>
            <a:r>
              <a:rPr lang="nl-NL" sz="3200" dirty="0">
                <a:solidFill>
                  <a:schemeClr val="tx1"/>
                </a:solidFill>
                <a:latin typeface="Times New Roman"/>
                <a:cs typeface="Times New Roman"/>
              </a:rPr>
              <a:t>Gebrek aan </a:t>
            </a:r>
            <a:r>
              <a:rPr lang="nl-NL" sz="3200" b="1" dirty="0">
                <a:solidFill>
                  <a:schemeClr val="tx1"/>
                </a:solidFill>
                <a:latin typeface="Times New Roman"/>
                <a:cs typeface="Times New Roman"/>
              </a:rPr>
              <a:t>tijd</a:t>
            </a:r>
          </a:p>
          <a:p>
            <a:pPr marL="742950" lvl="1">
              <a:buFont typeface="Arial"/>
              <a:buChar char="•"/>
            </a:pPr>
            <a:r>
              <a:rPr lang="nl-NL" sz="3200" dirty="0">
                <a:solidFill>
                  <a:schemeClr val="tx1"/>
                </a:solidFill>
                <a:latin typeface="Times New Roman"/>
                <a:cs typeface="Times New Roman"/>
              </a:rPr>
              <a:t>Gebrek aan </a:t>
            </a:r>
            <a:r>
              <a:rPr lang="nl-NL" sz="3200" b="1" dirty="0">
                <a:solidFill>
                  <a:schemeClr val="tx1"/>
                </a:solidFill>
                <a:latin typeface="Times New Roman"/>
                <a:cs typeface="Times New Roman"/>
              </a:rPr>
              <a:t>zeggenschap</a:t>
            </a:r>
          </a:p>
          <a:p>
            <a:endParaRPr lang="nl-NL" dirty="0">
              <a:latin typeface="Times New Roman"/>
              <a:cs typeface="Times New Roman"/>
            </a:endParaRPr>
          </a:p>
        </p:txBody>
      </p:sp>
      <p:pic>
        <p:nvPicPr>
          <p:cNvPr id="6" name="Tijdelijke aanduiding voor inhoud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169" y="2177324"/>
            <a:ext cx="4484896" cy="2230260"/>
          </a:xfrm>
          <a:prstGeom prst="rect">
            <a:avLst/>
          </a:prstGeom>
        </p:spPr>
      </p:pic>
    </p:spTree>
    <p:extLst>
      <p:ext uri="{BB962C8B-B14F-4D97-AF65-F5344CB8AC3E}">
        <p14:creationId xmlns:p14="http://schemas.microsoft.com/office/powerpoint/2010/main" val="4107852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
          </p:nvPr>
        </p:nvSpPr>
        <p:spPr/>
        <p:txBody>
          <a:bodyPr/>
          <a:lstStyle/>
          <a:p>
            <a:r>
              <a:rPr lang="nl-NL">
                <a:latin typeface="Calibri"/>
              </a:rPr>
              <a:t>| </a:t>
            </a:r>
            <a:fld id="{0914BE87-794F-914B-8238-3D0D52F4FC46}" type="slidenum">
              <a:rPr lang="nl-NL" smtClean="0">
                <a:latin typeface="Calibri"/>
              </a:rPr>
              <a:pPr/>
              <a:t>18</a:t>
            </a:fld>
            <a:endParaRPr lang="nl-NL" dirty="0">
              <a:latin typeface="Calibri"/>
            </a:endParaRPr>
          </a:p>
        </p:txBody>
      </p:sp>
      <p:sp>
        <p:nvSpPr>
          <p:cNvPr id="5" name="Tijdelijke aanduiding voor tekst 4"/>
          <p:cNvSpPr>
            <a:spLocks noGrp="1"/>
          </p:cNvSpPr>
          <p:nvPr>
            <p:ph type="body" sz="quarter" idx="13"/>
          </p:nvPr>
        </p:nvSpPr>
        <p:spPr/>
        <p:txBody>
          <a:bodyPr/>
          <a:lstStyle/>
          <a:p>
            <a:pPr marL="465750"/>
            <a:endParaRPr lang="nl-NL" sz="3200" dirty="0">
              <a:solidFill>
                <a:schemeClr val="tx1"/>
              </a:solidFill>
              <a:latin typeface="Times New Roman"/>
              <a:cs typeface="Times New Roman"/>
            </a:endParaRPr>
          </a:p>
          <a:p>
            <a:pPr marL="457200" lvl="1" indent="0">
              <a:buNone/>
            </a:pPr>
            <a:r>
              <a:rPr lang="nl-NL" sz="3200" i="1" dirty="0">
                <a:solidFill>
                  <a:srgbClr val="000000"/>
                </a:solidFill>
                <a:latin typeface="Times New Roman"/>
                <a:cs typeface="Times New Roman"/>
              </a:rPr>
              <a:t>‘</a:t>
            </a:r>
            <a:r>
              <a:rPr lang="nl-NL" sz="3200" i="1" dirty="0">
                <a:solidFill>
                  <a:schemeClr val="accent6"/>
                </a:solidFill>
                <a:latin typeface="Times New Roman"/>
                <a:cs typeface="Times New Roman"/>
              </a:rPr>
              <a:t>Ik heb soms casussen terugontvangen dat ik denk van: “Waar slaat dit op?” </a:t>
            </a:r>
            <a:r>
              <a:rPr lang="nl-NL" sz="3200" i="1" dirty="0">
                <a:solidFill>
                  <a:srgbClr val="000000"/>
                </a:solidFill>
                <a:latin typeface="Times New Roman"/>
                <a:cs typeface="Times New Roman"/>
              </a:rPr>
              <a:t>Ik zie dat iemand daadwerkelijk hulp nodig heeft. </a:t>
            </a:r>
            <a:r>
              <a:rPr lang="nl-NL" sz="3200" i="1" dirty="0" err="1">
                <a:solidFill>
                  <a:srgbClr val="000000"/>
                </a:solidFill>
                <a:latin typeface="Times New Roman"/>
                <a:cs typeface="Times New Roman"/>
              </a:rPr>
              <a:t>Oke</a:t>
            </a:r>
            <a:r>
              <a:rPr lang="nl-NL" sz="3200" i="1" dirty="0">
                <a:solidFill>
                  <a:srgbClr val="000000"/>
                </a:solidFill>
                <a:latin typeface="Times New Roman"/>
                <a:cs typeface="Times New Roman"/>
              </a:rPr>
              <a:t>́, als jij je collega’s niet vertrouwt, prima, maar ik zit zelf in een wijkteam dus ik weet hoe het werkt. Ik kan het beoordelen.’ (p3-pi) </a:t>
            </a:r>
          </a:p>
          <a:p>
            <a:endParaRPr lang="nl-NL" dirty="0">
              <a:latin typeface="Times New Roman"/>
              <a:cs typeface="Times New Roman"/>
            </a:endParaRPr>
          </a:p>
        </p:txBody>
      </p:sp>
      <p:sp>
        <p:nvSpPr>
          <p:cNvPr id="6" name="Titel 3"/>
          <p:cNvSpPr txBox="1">
            <a:spLocks/>
          </p:cNvSpPr>
          <p:nvPr/>
        </p:nvSpPr>
        <p:spPr>
          <a:xfrm>
            <a:off x="877873" y="691894"/>
            <a:ext cx="8853143" cy="765717"/>
          </a:xfrm>
          <a:prstGeom prst="rect">
            <a:avLst/>
          </a:prstGeom>
        </p:spPr>
        <p:txBody>
          <a:bodyPr lIns="0" tIns="0" rIns="0" bIns="0" anchor="t" anchorCtr="0">
            <a:noAutofit/>
          </a:bodyPr>
          <a:lstStyle>
            <a:lvl1pPr algn="l" defTabSz="457200" rtl="0" eaLnBrk="1" latinLnBrk="0" hangingPunct="1">
              <a:spcBef>
                <a:spcPct val="0"/>
              </a:spcBef>
              <a:buNone/>
              <a:defRPr sz="2400" kern="1200">
                <a:solidFill>
                  <a:srgbClr val="DFA117"/>
                </a:solidFill>
                <a:latin typeface="+mj-lt"/>
                <a:ea typeface="+mj-ea"/>
                <a:cs typeface="+mj-cs"/>
              </a:defRPr>
            </a:lvl1pPr>
          </a:lstStyle>
          <a:p>
            <a:r>
              <a:rPr lang="nl-NL" sz="4000" b="1" dirty="0">
                <a:solidFill>
                  <a:srgbClr val="000000"/>
                </a:solidFill>
                <a:latin typeface="Times New Roman"/>
                <a:cs typeface="Times New Roman"/>
              </a:rPr>
              <a:t>Gebrek aan zeggenschap</a:t>
            </a:r>
          </a:p>
        </p:txBody>
      </p:sp>
    </p:spTree>
    <p:extLst>
      <p:ext uri="{BB962C8B-B14F-4D97-AF65-F5344CB8AC3E}">
        <p14:creationId xmlns:p14="http://schemas.microsoft.com/office/powerpoint/2010/main" val="4057986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
          </p:nvPr>
        </p:nvSpPr>
        <p:spPr/>
        <p:txBody>
          <a:bodyPr/>
          <a:lstStyle/>
          <a:p>
            <a:r>
              <a:rPr lang="nl-NL">
                <a:latin typeface="Calibri"/>
              </a:rPr>
              <a:t>| </a:t>
            </a:r>
            <a:fld id="{0914BE87-794F-914B-8238-3D0D52F4FC46}" type="slidenum">
              <a:rPr lang="nl-NL" smtClean="0">
                <a:latin typeface="Calibri"/>
              </a:rPr>
              <a:pPr/>
              <a:t>19</a:t>
            </a:fld>
            <a:endParaRPr lang="nl-NL" dirty="0">
              <a:latin typeface="Calibri"/>
            </a:endParaRPr>
          </a:p>
        </p:txBody>
      </p:sp>
      <p:sp>
        <p:nvSpPr>
          <p:cNvPr id="4" name="Titel 3"/>
          <p:cNvSpPr>
            <a:spLocks noGrp="1"/>
          </p:cNvSpPr>
          <p:nvPr>
            <p:ph type="title"/>
          </p:nvPr>
        </p:nvSpPr>
        <p:spPr>
          <a:xfrm>
            <a:off x="611326" y="626721"/>
            <a:ext cx="7254919" cy="765717"/>
          </a:xfrm>
        </p:spPr>
        <p:txBody>
          <a:bodyPr>
            <a:normAutofit/>
          </a:bodyPr>
          <a:lstStyle/>
          <a:p>
            <a:r>
              <a:rPr lang="nl-NL" sz="3600" b="1" dirty="0">
                <a:solidFill>
                  <a:srgbClr val="000000"/>
                </a:solidFill>
                <a:latin typeface="Times New Roman"/>
                <a:cs typeface="Times New Roman"/>
              </a:rPr>
              <a:t>Tijd nemen vs. bureaucratie</a:t>
            </a:r>
          </a:p>
        </p:txBody>
      </p:sp>
      <p:sp>
        <p:nvSpPr>
          <p:cNvPr id="5" name="Tijdelijke aanduiding voor tekst 4"/>
          <p:cNvSpPr>
            <a:spLocks noGrp="1"/>
          </p:cNvSpPr>
          <p:nvPr>
            <p:ph type="body" sz="quarter" idx="13"/>
          </p:nvPr>
        </p:nvSpPr>
        <p:spPr/>
        <p:txBody>
          <a:bodyPr>
            <a:noAutofit/>
          </a:bodyPr>
          <a:lstStyle/>
          <a:p>
            <a:endParaRPr lang="nl-NL" sz="2400" i="1" dirty="0">
              <a:latin typeface="Times New Roman"/>
              <a:cs typeface="Times New Roman"/>
            </a:endParaRPr>
          </a:p>
          <a:p>
            <a:pPr marL="858600" lvl="2" indent="0">
              <a:buNone/>
            </a:pPr>
            <a:r>
              <a:rPr lang="nl-NL" sz="2800" i="1" dirty="0">
                <a:latin typeface="Times New Roman"/>
                <a:cs typeface="Times New Roman"/>
              </a:rPr>
              <a:t>Het wijkteamlid heeft het contact opgeschroefd naar twee uur per week. </a:t>
            </a:r>
            <a:r>
              <a:rPr lang="nl-NL" sz="2800" b="1" i="1" dirty="0">
                <a:latin typeface="Times New Roman"/>
                <a:cs typeface="Times New Roman"/>
              </a:rPr>
              <a:t>Dit geeft ook agendadruk en bij de gemeente zijn ze er niet blij mee, maar zij vindt dit nodig</a:t>
            </a:r>
            <a:r>
              <a:rPr lang="nl-NL" sz="2800" i="1" dirty="0">
                <a:latin typeface="Times New Roman"/>
                <a:cs typeface="Times New Roman"/>
              </a:rPr>
              <a:t>. Verder denkt ze dat er meer hulp nodig is, niet alleen administratief; de vrouw is ook emotioneel beschadigd. Daarom is ook een traject ingezet in de GGZ, maar vooralsnog loopt dit niet</a:t>
            </a:r>
            <a:r>
              <a:rPr lang="nl-NL" sz="2800" b="1" i="1" dirty="0">
                <a:latin typeface="Times New Roman"/>
                <a:cs typeface="Times New Roman"/>
              </a:rPr>
              <a:t>; de aanmelding verloopt moeizaam, heel bureaucratisch. </a:t>
            </a:r>
          </a:p>
          <a:p>
            <a:pPr marL="0" indent="0">
              <a:buNone/>
            </a:pPr>
            <a:endParaRPr lang="nl-NL" sz="2800" i="1" dirty="0">
              <a:solidFill>
                <a:srgbClr val="000000"/>
              </a:solidFill>
              <a:latin typeface="Times New Roman"/>
              <a:cs typeface="Times New Roman"/>
            </a:endParaRPr>
          </a:p>
          <a:p>
            <a:pPr marL="285750"/>
            <a:endParaRPr lang="nl-NL" sz="2800" dirty="0">
              <a:solidFill>
                <a:srgbClr val="000000"/>
              </a:solidFill>
              <a:latin typeface="Times New Roman"/>
              <a:cs typeface="Times New Roman"/>
            </a:endParaRPr>
          </a:p>
        </p:txBody>
      </p:sp>
    </p:spTree>
    <p:extLst>
      <p:ext uri="{BB962C8B-B14F-4D97-AF65-F5344CB8AC3E}">
        <p14:creationId xmlns:p14="http://schemas.microsoft.com/office/powerpoint/2010/main" val="419010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57664" y="535261"/>
            <a:ext cx="10534304" cy="1265778"/>
          </a:xfrm>
        </p:spPr>
        <p:txBody>
          <a:bodyPr>
            <a:normAutofit fontScale="90000"/>
          </a:bodyPr>
          <a:lstStyle/>
          <a:p>
            <a:pPr algn="ctr"/>
            <a:br>
              <a:rPr lang="nl-NL" sz="1800" b="1" dirty="0">
                <a:solidFill>
                  <a:srgbClr val="C00000"/>
                </a:solidFill>
              </a:rPr>
            </a:br>
            <a:r>
              <a:rPr lang="nl-NL" sz="1800" b="1" dirty="0">
                <a:solidFill>
                  <a:srgbClr val="008000"/>
                </a:solidFill>
                <a:latin typeface="Times New Roman" charset="0"/>
                <a:ea typeface="Times New Roman" charset="0"/>
                <a:cs typeface="Times New Roman" charset="0"/>
              </a:rPr>
              <a:t>Onderzoek</a:t>
            </a:r>
            <a:r>
              <a:rPr lang="nl-NL" sz="1800" dirty="0">
                <a:solidFill>
                  <a:srgbClr val="008000"/>
                </a:solidFill>
                <a:latin typeface="Times New Roman" charset="0"/>
                <a:ea typeface="Times New Roman" charset="0"/>
                <a:cs typeface="Times New Roman" charset="0"/>
              </a:rPr>
              <a:t> </a:t>
            </a:r>
            <a:r>
              <a:rPr lang="nl-NL" sz="1800" b="1" dirty="0">
                <a:solidFill>
                  <a:srgbClr val="008000"/>
                </a:solidFill>
                <a:latin typeface="Times New Roman" charset="0"/>
                <a:ea typeface="Times New Roman" charset="0"/>
                <a:cs typeface="Times New Roman" charset="0"/>
              </a:rPr>
              <a:t>door</a:t>
            </a:r>
            <a:r>
              <a:rPr lang="nl-NL" sz="1800" dirty="0">
                <a:solidFill>
                  <a:srgbClr val="008000"/>
                </a:solidFill>
                <a:latin typeface="Times New Roman" charset="0"/>
                <a:ea typeface="Times New Roman" charset="0"/>
                <a:cs typeface="Times New Roman" charset="0"/>
              </a:rPr>
              <a:t> </a:t>
            </a:r>
            <a:r>
              <a:rPr lang="nl-NL" sz="1800" b="1" dirty="0">
                <a:solidFill>
                  <a:srgbClr val="008000"/>
                </a:solidFill>
                <a:latin typeface="Times New Roman" charset="0"/>
                <a:ea typeface="Times New Roman" charset="0"/>
                <a:cs typeface="Times New Roman" charset="0"/>
              </a:rPr>
              <a:t>Universiteit van Amsterdam en Universiteit voor Humanistiek</a:t>
            </a:r>
            <a:br>
              <a:rPr lang="nl-NL" sz="1800" dirty="0">
                <a:solidFill>
                  <a:srgbClr val="008000"/>
                </a:solidFill>
                <a:latin typeface="Times New Roman" charset="0"/>
                <a:ea typeface="Times New Roman" charset="0"/>
                <a:cs typeface="Times New Roman" charset="0"/>
              </a:rPr>
            </a:br>
            <a:br>
              <a:rPr lang="nl-NL" sz="1800" b="1" dirty="0">
                <a:solidFill>
                  <a:srgbClr val="008000"/>
                </a:solidFill>
                <a:latin typeface="Times New Roman" charset="0"/>
                <a:ea typeface="Times New Roman" charset="0"/>
                <a:cs typeface="Times New Roman" charset="0"/>
              </a:rPr>
            </a:br>
            <a:r>
              <a:rPr lang="nl-NL" sz="3600" b="1" dirty="0">
                <a:solidFill>
                  <a:srgbClr val="008000"/>
                </a:solidFill>
                <a:latin typeface="Times New Roman" charset="0"/>
                <a:ea typeface="Times New Roman" charset="0"/>
                <a:cs typeface="Times New Roman" charset="0"/>
              </a:rPr>
              <a:t>De Belofte van Nabijheid 2014- 2018</a:t>
            </a:r>
            <a:br>
              <a:rPr lang="nl-NL" sz="3600" dirty="0">
                <a:solidFill>
                  <a:srgbClr val="008000"/>
                </a:solidFill>
                <a:latin typeface="Times New Roman" charset="0"/>
                <a:ea typeface="Times New Roman" charset="0"/>
                <a:cs typeface="Times New Roman" charset="0"/>
              </a:rPr>
            </a:br>
            <a:endParaRPr lang="nl-NL" sz="3600" dirty="0">
              <a:solidFill>
                <a:srgbClr val="008000"/>
              </a:solidFill>
              <a:latin typeface="Times New Roman" charset="0"/>
              <a:ea typeface="Times New Roman" charset="0"/>
              <a:cs typeface="Times New Roman" charset="0"/>
            </a:endParaRPr>
          </a:p>
        </p:txBody>
      </p:sp>
      <p:pic>
        <p:nvPicPr>
          <p:cNvPr id="6" name="Afbeelding 5" descr="wij.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0908" y="4593414"/>
            <a:ext cx="3289300" cy="2463800"/>
          </a:xfrm>
          <a:prstGeom prst="rect">
            <a:avLst/>
          </a:prstGeom>
        </p:spPr>
      </p:pic>
      <p:sp>
        <p:nvSpPr>
          <p:cNvPr id="5" name="Tijdelijke aanduiding voor tekst 4"/>
          <p:cNvSpPr>
            <a:spLocks noGrp="1"/>
          </p:cNvSpPr>
          <p:nvPr>
            <p:ph type="body" sz="quarter" idx="13"/>
          </p:nvPr>
        </p:nvSpPr>
        <p:spPr>
          <a:xfrm>
            <a:off x="1956487" y="1694985"/>
            <a:ext cx="8254312" cy="4694664"/>
          </a:xfrm>
        </p:spPr>
        <p:txBody>
          <a:bodyPr>
            <a:normAutofit/>
          </a:bodyPr>
          <a:lstStyle/>
          <a:p>
            <a:pPr marL="457200" indent="-457200"/>
            <a:endParaRPr lang="nl-NL" sz="2800" i="1" dirty="0">
              <a:solidFill>
                <a:srgbClr val="000000"/>
              </a:solidFill>
              <a:latin typeface="Times New Roman" charset="0"/>
              <a:ea typeface="Times New Roman" charset="0"/>
              <a:cs typeface="Times New Roman" charset="0"/>
            </a:endParaRPr>
          </a:p>
          <a:p>
            <a:pPr marL="457200" indent="-457200"/>
            <a:r>
              <a:rPr lang="nl-NL" sz="2800" i="1" dirty="0">
                <a:solidFill>
                  <a:srgbClr val="000000"/>
                </a:solidFill>
                <a:latin typeface="Times New Roman" charset="0"/>
                <a:ea typeface="Times New Roman" charset="0"/>
                <a:cs typeface="Times New Roman" charset="0"/>
              </a:rPr>
              <a:t>Hoe krijgt de belofte van nabijheid vorm in de drie decentralisaties en wat betekent dit voor solidariteit en de kwaliteit van professionaliteit en dienstverlening?</a:t>
            </a:r>
          </a:p>
          <a:p>
            <a:pPr marL="457200" indent="-457200"/>
            <a:r>
              <a:rPr lang="nl-NL" sz="2800" dirty="0">
                <a:solidFill>
                  <a:srgbClr val="000000"/>
                </a:solidFill>
                <a:latin typeface="Times New Roman" charset="0"/>
                <a:ea typeface="Times New Roman" charset="0"/>
                <a:cs typeface="Times New Roman" charset="0"/>
              </a:rPr>
              <a:t>Kwalitatief onderzoek </a:t>
            </a:r>
          </a:p>
          <a:p>
            <a:pPr marL="457200" indent="-457200"/>
            <a:r>
              <a:rPr lang="en-GB" sz="2800" dirty="0" err="1">
                <a:solidFill>
                  <a:schemeClr val="tx1"/>
                </a:solidFill>
                <a:latin typeface="Times New Roman" charset="0"/>
                <a:ea typeface="Times New Roman" charset="0"/>
                <a:cs typeface="Times New Roman" charset="0"/>
              </a:rPr>
              <a:t>Thema’s</a:t>
            </a:r>
            <a:r>
              <a:rPr lang="en-GB" sz="2800" dirty="0">
                <a:solidFill>
                  <a:schemeClr val="tx1"/>
                </a:solidFill>
                <a:latin typeface="Times New Roman" charset="0"/>
                <a:ea typeface="Times New Roman" charset="0"/>
                <a:cs typeface="Times New Roman" charset="0"/>
              </a:rPr>
              <a:t>:</a:t>
            </a:r>
          </a:p>
          <a:p>
            <a:pPr marL="1020150" lvl="1" indent="-742950"/>
            <a:r>
              <a:rPr lang="en-GB" sz="2800" dirty="0" err="1">
                <a:solidFill>
                  <a:schemeClr val="tx1"/>
                </a:solidFill>
                <a:latin typeface="Times New Roman" charset="0"/>
                <a:ea typeface="Times New Roman" charset="0"/>
                <a:cs typeface="Times New Roman" charset="0"/>
              </a:rPr>
              <a:t>Nabijheid</a:t>
            </a:r>
            <a:endParaRPr lang="en-GB" sz="2800" dirty="0">
              <a:solidFill>
                <a:schemeClr val="tx1"/>
              </a:solidFill>
              <a:latin typeface="Times New Roman" charset="0"/>
              <a:ea typeface="Times New Roman" charset="0"/>
              <a:cs typeface="Times New Roman" charset="0"/>
            </a:endParaRPr>
          </a:p>
          <a:p>
            <a:pPr marL="1020150" lvl="1" indent="-742950"/>
            <a:r>
              <a:rPr lang="en-GB" sz="2800" dirty="0" err="1">
                <a:solidFill>
                  <a:schemeClr val="tx1"/>
                </a:solidFill>
                <a:latin typeface="Times New Roman" charset="0"/>
                <a:ea typeface="Times New Roman" charset="0"/>
                <a:cs typeface="Times New Roman" charset="0"/>
              </a:rPr>
              <a:t>Solidariteit</a:t>
            </a:r>
            <a:endParaRPr lang="en-GB" sz="2800" dirty="0">
              <a:solidFill>
                <a:schemeClr val="tx1"/>
              </a:solidFill>
              <a:latin typeface="Times New Roman" charset="0"/>
              <a:ea typeface="Times New Roman" charset="0"/>
              <a:cs typeface="Times New Roman" charset="0"/>
            </a:endParaRPr>
          </a:p>
          <a:p>
            <a:pPr marL="1020150" lvl="1" indent="-742950"/>
            <a:r>
              <a:rPr lang="en-GB" sz="2800" dirty="0" err="1">
                <a:solidFill>
                  <a:schemeClr val="tx1"/>
                </a:solidFill>
                <a:latin typeface="Times New Roman" charset="0"/>
                <a:ea typeface="Times New Roman" charset="0"/>
                <a:cs typeface="Times New Roman" charset="0"/>
              </a:rPr>
              <a:t>Professionaliteit</a:t>
            </a:r>
            <a:endParaRPr lang="en-GB" sz="2800" dirty="0">
              <a:solidFill>
                <a:schemeClr val="tx1"/>
              </a:solidFill>
              <a:latin typeface="Times New Roman" charset="0"/>
              <a:ea typeface="Times New Roman" charset="0"/>
              <a:cs typeface="Times New Roman" charset="0"/>
            </a:endParaRPr>
          </a:p>
          <a:p>
            <a:pPr marL="1020150" lvl="1" indent="-742950"/>
            <a:endParaRPr lang="en-GB" sz="2800" dirty="0">
              <a:solidFill>
                <a:schemeClr val="tx1"/>
              </a:solidFill>
              <a:latin typeface="Times New Roman" charset="0"/>
              <a:ea typeface="Times New Roman" charset="0"/>
              <a:cs typeface="Times New Roman" charset="0"/>
            </a:endParaRPr>
          </a:p>
          <a:p>
            <a:pPr marL="742950" indent="-742950"/>
            <a:endParaRPr lang="en-GB" sz="2800" dirty="0">
              <a:solidFill>
                <a:schemeClr val="tx1"/>
              </a:solidFill>
              <a:latin typeface="Times New Roman" charset="0"/>
              <a:ea typeface="Times New Roman" charset="0"/>
              <a:cs typeface="Times New Roman" charset="0"/>
            </a:endParaRPr>
          </a:p>
          <a:p>
            <a:pPr marL="0" indent="0">
              <a:buNone/>
            </a:pPr>
            <a:endParaRPr lang="nl-NL" sz="2800" b="1" dirty="0">
              <a:solidFill>
                <a:srgbClr val="000000"/>
              </a:solidFill>
              <a:latin typeface="Times New Roman" charset="0"/>
              <a:ea typeface="Times New Roman" charset="0"/>
              <a:cs typeface="Times New Roman" charset="0"/>
            </a:endParaRPr>
          </a:p>
          <a:p>
            <a:pPr marL="0" indent="0">
              <a:buNone/>
            </a:pPr>
            <a:endParaRPr lang="nl-NL" sz="2800" dirty="0"/>
          </a:p>
          <a:p>
            <a:pPr marL="0" indent="0" algn="ctr">
              <a:buNone/>
            </a:pPr>
            <a:endParaRPr lang="nl-NL" sz="2800" dirty="0"/>
          </a:p>
          <a:p>
            <a:endParaRPr lang="nl-NL" dirty="0"/>
          </a:p>
        </p:txBody>
      </p:sp>
      <p:pic>
        <p:nvPicPr>
          <p:cNvPr id="7" name="Tijdelijke aanduiding voor afbeelding 17"/>
          <p:cNvPicPr>
            <a:picLocks noChangeAspect="1"/>
          </p:cNvPicPr>
          <p:nvPr/>
        </p:nvPicPr>
        <p:blipFill>
          <a:blip r:embed="rId3">
            <a:extLst>
              <a:ext uri="{28A0092B-C50C-407E-A947-70E740481C1C}">
                <a14:useLocalDpi xmlns:a14="http://schemas.microsoft.com/office/drawing/2010/main" val="0"/>
              </a:ext>
            </a:extLst>
          </a:blip>
          <a:srcRect t="13624" b="13624"/>
          <a:stretch>
            <a:fillRect/>
          </a:stretch>
        </p:blipFill>
        <p:spPr>
          <a:xfrm>
            <a:off x="5624460" y="4816158"/>
            <a:ext cx="3749363" cy="2041842"/>
          </a:xfrm>
          <a:prstGeom prst="rect">
            <a:avLst/>
          </a:prstGeom>
        </p:spPr>
      </p:pic>
      <p:pic>
        <p:nvPicPr>
          <p:cNvPr id="8" name="Tijdelijke aanduiding voor afbeelding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7872" y="3892050"/>
            <a:ext cx="2827654" cy="1436557"/>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9505" y="2280266"/>
            <a:ext cx="1562967" cy="1562967"/>
          </a:xfrm>
          <a:prstGeom prst="rect">
            <a:avLst/>
          </a:prstGeom>
        </p:spPr>
      </p:pic>
    </p:spTree>
    <p:extLst>
      <p:ext uri="{BB962C8B-B14F-4D97-AF65-F5344CB8AC3E}">
        <p14:creationId xmlns:p14="http://schemas.microsoft.com/office/powerpoint/2010/main" val="334024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
          </p:nvPr>
        </p:nvSpPr>
        <p:spPr/>
        <p:txBody>
          <a:bodyPr/>
          <a:lstStyle/>
          <a:p>
            <a:r>
              <a:rPr lang="nl-NL">
                <a:latin typeface="Calibri"/>
              </a:rPr>
              <a:t>| </a:t>
            </a:r>
            <a:fld id="{0914BE87-794F-914B-8238-3D0D52F4FC46}" type="slidenum">
              <a:rPr lang="nl-NL" smtClean="0">
                <a:latin typeface="Calibri"/>
              </a:rPr>
              <a:pPr/>
              <a:t>20</a:t>
            </a:fld>
            <a:endParaRPr lang="nl-NL" dirty="0">
              <a:latin typeface="Calibri"/>
            </a:endParaRPr>
          </a:p>
        </p:txBody>
      </p:sp>
      <p:sp>
        <p:nvSpPr>
          <p:cNvPr id="4" name="Titel 3"/>
          <p:cNvSpPr>
            <a:spLocks noGrp="1"/>
          </p:cNvSpPr>
          <p:nvPr>
            <p:ph type="title"/>
          </p:nvPr>
        </p:nvSpPr>
        <p:spPr>
          <a:xfrm>
            <a:off x="559279" y="553847"/>
            <a:ext cx="10019783" cy="795640"/>
          </a:xfrm>
        </p:spPr>
        <p:txBody>
          <a:bodyPr>
            <a:normAutofit/>
          </a:bodyPr>
          <a:lstStyle/>
          <a:p>
            <a:r>
              <a:rPr lang="nl-NL" sz="3600" b="1" dirty="0">
                <a:solidFill>
                  <a:srgbClr val="000000"/>
                </a:solidFill>
                <a:latin typeface="Times New Roman"/>
                <a:cs typeface="Times New Roman"/>
              </a:rPr>
              <a:t>Zeggenschap claimen binnen bureaucratie</a:t>
            </a:r>
          </a:p>
        </p:txBody>
      </p:sp>
      <p:sp>
        <p:nvSpPr>
          <p:cNvPr id="5" name="Tijdelijke aanduiding voor tekst 4"/>
          <p:cNvSpPr>
            <a:spLocks noGrp="1"/>
          </p:cNvSpPr>
          <p:nvPr>
            <p:ph type="body" sz="quarter" idx="13"/>
          </p:nvPr>
        </p:nvSpPr>
        <p:spPr/>
        <p:txBody>
          <a:bodyPr>
            <a:noAutofit/>
          </a:bodyPr>
          <a:lstStyle/>
          <a:p>
            <a:pPr marL="0" indent="0">
              <a:buNone/>
            </a:pPr>
            <a:endParaRPr lang="nl-NL" sz="3200" dirty="0">
              <a:solidFill>
                <a:srgbClr val="000000"/>
              </a:solidFill>
              <a:latin typeface="Times New Roman"/>
              <a:cs typeface="Times New Roman"/>
            </a:endParaRPr>
          </a:p>
          <a:p>
            <a:pPr marL="400050" lvl="1" indent="0">
              <a:buNone/>
            </a:pPr>
            <a:r>
              <a:rPr lang="nl-NL" sz="2800" i="1" dirty="0">
                <a:solidFill>
                  <a:srgbClr val="000000"/>
                </a:solidFill>
                <a:latin typeface="Times New Roman"/>
                <a:cs typeface="Times New Roman"/>
              </a:rPr>
              <a:t>‘Ik maak een nieuwe afspraak met je zoon erbij, want dat moet. (…) De gemeente gaat er namelijk niet van uit dat mensen een hulpvraag hebben voordat ze een hulpvraag stellen.’ </a:t>
            </a:r>
          </a:p>
          <a:p>
            <a:pPr marL="400050" lvl="1" indent="0">
              <a:buNone/>
            </a:pPr>
            <a:r>
              <a:rPr lang="nl-NL" sz="2800" i="1" dirty="0">
                <a:solidFill>
                  <a:srgbClr val="000000"/>
                </a:solidFill>
                <a:latin typeface="Times New Roman"/>
                <a:cs typeface="Times New Roman"/>
              </a:rPr>
              <a:t>De moeder reageert bezorgd: ‘Maar als je hem vraagt over dagbesteding, gaat hij zeggen dat hij dat niet hoeft te hebben.’ </a:t>
            </a:r>
          </a:p>
          <a:p>
            <a:pPr marL="400050" lvl="1" indent="0">
              <a:buNone/>
            </a:pPr>
            <a:r>
              <a:rPr lang="nl-NL" sz="2800" b="1" i="1" dirty="0">
                <a:solidFill>
                  <a:srgbClr val="000000"/>
                </a:solidFill>
                <a:latin typeface="Times New Roman"/>
                <a:cs typeface="Times New Roman"/>
              </a:rPr>
              <a:t>‘Zal ik het dan zelf invullen?’ </a:t>
            </a:r>
            <a:r>
              <a:rPr lang="nl-NL" sz="2800" i="1" dirty="0">
                <a:solidFill>
                  <a:srgbClr val="000000"/>
                </a:solidFill>
                <a:latin typeface="Times New Roman"/>
                <a:cs typeface="Times New Roman"/>
              </a:rPr>
              <a:t>vraagt het wijkteamlid zich hardop af. </a:t>
            </a:r>
            <a:r>
              <a:rPr lang="nl-NL" sz="2800" b="1" i="1" dirty="0">
                <a:solidFill>
                  <a:srgbClr val="000000"/>
                </a:solidFill>
                <a:latin typeface="Times New Roman"/>
                <a:cs typeface="Times New Roman"/>
              </a:rPr>
              <a:t>‘Of met jou?’</a:t>
            </a:r>
            <a:endParaRPr lang="nl-NL" sz="2800" dirty="0">
              <a:solidFill>
                <a:srgbClr val="000000"/>
              </a:solidFill>
              <a:latin typeface="Times New Roman"/>
              <a:cs typeface="Times New Roman"/>
            </a:endParaRPr>
          </a:p>
          <a:p>
            <a:pPr marL="285750"/>
            <a:endParaRPr lang="nl-NL" sz="2800" dirty="0">
              <a:solidFill>
                <a:srgbClr val="000000"/>
              </a:solidFill>
              <a:latin typeface="Times New Roman"/>
              <a:cs typeface="Times New Roman"/>
            </a:endParaRPr>
          </a:p>
        </p:txBody>
      </p:sp>
    </p:spTree>
    <p:extLst>
      <p:ext uri="{BB962C8B-B14F-4D97-AF65-F5344CB8AC3E}">
        <p14:creationId xmlns:p14="http://schemas.microsoft.com/office/powerpoint/2010/main" val="1236440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dianummer 8"/>
          <p:cNvSpPr>
            <a:spLocks noGrp="1"/>
          </p:cNvSpPr>
          <p:nvPr>
            <p:ph type="sldNum" sz="quarter" idx="4"/>
          </p:nvPr>
        </p:nvSpPr>
        <p:spPr/>
        <p:txBody>
          <a:bodyPr/>
          <a:lstStyle/>
          <a:p>
            <a:r>
              <a:rPr lang="nl-NL">
                <a:latin typeface="Calibri"/>
              </a:rPr>
              <a:t>| </a:t>
            </a:r>
            <a:fld id="{0914BE87-794F-914B-8238-3D0D52F4FC46}" type="slidenum">
              <a:rPr lang="nl-NL" smtClean="0">
                <a:latin typeface="Calibri"/>
              </a:rPr>
              <a:pPr/>
              <a:t>21</a:t>
            </a:fld>
            <a:endParaRPr lang="nl-NL" dirty="0">
              <a:latin typeface="Calibri"/>
            </a:endParaRPr>
          </a:p>
        </p:txBody>
      </p:sp>
      <p:sp>
        <p:nvSpPr>
          <p:cNvPr id="10" name="Titel 9"/>
          <p:cNvSpPr>
            <a:spLocks noGrp="1"/>
          </p:cNvSpPr>
          <p:nvPr>
            <p:ph type="title"/>
          </p:nvPr>
        </p:nvSpPr>
        <p:spPr>
          <a:xfrm>
            <a:off x="3776134" y="414868"/>
            <a:ext cx="6434665" cy="497750"/>
          </a:xfrm>
        </p:spPr>
        <p:txBody>
          <a:bodyPr>
            <a:noAutofit/>
          </a:bodyPr>
          <a:lstStyle/>
          <a:p>
            <a:r>
              <a:rPr lang="en-GB" sz="4400" b="1" dirty="0" err="1">
                <a:solidFill>
                  <a:schemeClr val="tx1"/>
                </a:solidFill>
                <a:latin typeface="Times New Roman" charset="0"/>
                <a:ea typeface="Times New Roman" charset="0"/>
                <a:cs typeface="Times New Roman" charset="0"/>
              </a:rPr>
              <a:t>Professioneel</a:t>
            </a:r>
            <a:r>
              <a:rPr lang="en-GB" sz="4400" b="1" dirty="0">
                <a:solidFill>
                  <a:schemeClr val="tx1"/>
                </a:solidFill>
                <a:latin typeface="Times New Roman" charset="0"/>
                <a:ea typeface="Times New Roman" charset="0"/>
                <a:cs typeface="Times New Roman" charset="0"/>
              </a:rPr>
              <a:t> </a:t>
            </a:r>
            <a:r>
              <a:rPr lang="en-GB" sz="4400" b="1" dirty="0" err="1">
                <a:solidFill>
                  <a:schemeClr val="tx1"/>
                </a:solidFill>
                <a:latin typeface="Times New Roman" charset="0"/>
                <a:ea typeface="Times New Roman" charset="0"/>
                <a:cs typeface="Times New Roman" charset="0"/>
              </a:rPr>
              <a:t>tekort</a:t>
            </a:r>
            <a:endParaRPr lang="en-GB" sz="4400" dirty="0">
              <a:solidFill>
                <a:schemeClr val="tx1"/>
              </a:solidFill>
              <a:latin typeface="Times New Roman" charset="0"/>
              <a:ea typeface="Times New Roman" charset="0"/>
              <a:cs typeface="Times New Roman" charset="0"/>
            </a:endParaRPr>
          </a:p>
        </p:txBody>
      </p:sp>
      <p:sp>
        <p:nvSpPr>
          <p:cNvPr id="11" name="Tijdelijke aanduiding voor tekst 10"/>
          <p:cNvSpPr>
            <a:spLocks noGrp="1"/>
          </p:cNvSpPr>
          <p:nvPr>
            <p:ph type="body" sz="quarter" idx="13"/>
          </p:nvPr>
        </p:nvSpPr>
        <p:spPr>
          <a:xfrm>
            <a:off x="1981886" y="1418167"/>
            <a:ext cx="8786005" cy="4436064"/>
          </a:xfrm>
        </p:spPr>
        <p:txBody>
          <a:bodyPr>
            <a:noAutofit/>
          </a:bodyPr>
          <a:lstStyle/>
          <a:p>
            <a:r>
              <a:rPr lang="en-GB" sz="2800" dirty="0" err="1">
                <a:solidFill>
                  <a:schemeClr val="tx1"/>
                </a:solidFill>
                <a:latin typeface="Times New Roman" charset="0"/>
                <a:ea typeface="Times New Roman" charset="0"/>
                <a:cs typeface="Times New Roman" charset="0"/>
              </a:rPr>
              <a:t>Wel</a:t>
            </a:r>
            <a:r>
              <a:rPr lang="en-GB" sz="2800" dirty="0">
                <a:solidFill>
                  <a:schemeClr val="tx1"/>
                </a:solidFill>
                <a:latin typeface="Times New Roman" charset="0"/>
                <a:ea typeface="Times New Roman" charset="0"/>
                <a:cs typeface="Times New Roman" charset="0"/>
              </a:rPr>
              <a:t> r</a:t>
            </a:r>
            <a:r>
              <a:rPr lang="nl-NL" sz="2800" dirty="0" err="1">
                <a:solidFill>
                  <a:schemeClr val="tx1"/>
                </a:solidFill>
                <a:latin typeface="Times New Roman" charset="0"/>
                <a:ea typeface="Times New Roman" charset="0"/>
                <a:cs typeface="Times New Roman" charset="0"/>
              </a:rPr>
              <a:t>uimte</a:t>
            </a:r>
            <a:r>
              <a:rPr lang="nl-NL" sz="2800" dirty="0">
                <a:solidFill>
                  <a:schemeClr val="tx1"/>
                </a:solidFill>
                <a:latin typeface="Times New Roman" charset="0"/>
                <a:ea typeface="Times New Roman" charset="0"/>
                <a:cs typeface="Times New Roman" charset="0"/>
              </a:rPr>
              <a:t>, maar ook gebrek aan equipering en steun</a:t>
            </a:r>
          </a:p>
          <a:p>
            <a:pPr lvl="1"/>
            <a:r>
              <a:rPr lang="nl-NL" sz="2400" dirty="0">
                <a:solidFill>
                  <a:srgbClr val="000000"/>
                </a:solidFill>
                <a:latin typeface="Times New Roman"/>
                <a:cs typeface="Times New Roman"/>
              </a:rPr>
              <a:t>Geclaimde ruimte </a:t>
            </a:r>
            <a:r>
              <a:rPr lang="mr-IN" sz="2400" dirty="0">
                <a:solidFill>
                  <a:srgbClr val="000000"/>
                </a:solidFill>
                <a:latin typeface="Times New Roman"/>
                <a:cs typeface="Times New Roman"/>
              </a:rPr>
              <a:t>–</a:t>
            </a:r>
            <a:r>
              <a:rPr lang="nl-NL" sz="2400" dirty="0">
                <a:solidFill>
                  <a:srgbClr val="000000"/>
                </a:solidFill>
                <a:latin typeface="Times New Roman"/>
                <a:cs typeface="Times New Roman"/>
              </a:rPr>
              <a:t> tijd en zeggenschap </a:t>
            </a:r>
            <a:r>
              <a:rPr lang="mr-IN" sz="2400" dirty="0">
                <a:solidFill>
                  <a:srgbClr val="000000"/>
                </a:solidFill>
                <a:latin typeface="Times New Roman"/>
                <a:cs typeface="Times New Roman"/>
              </a:rPr>
              <a:t>–</a:t>
            </a:r>
            <a:r>
              <a:rPr lang="nl-NL" sz="2400" dirty="0">
                <a:solidFill>
                  <a:srgbClr val="000000"/>
                </a:solidFill>
                <a:latin typeface="Times New Roman"/>
                <a:cs typeface="Times New Roman"/>
              </a:rPr>
              <a:t> ervaren zij als </a:t>
            </a:r>
            <a:r>
              <a:rPr lang="nl-NL" sz="2400" b="1" dirty="0">
                <a:solidFill>
                  <a:srgbClr val="000000"/>
                </a:solidFill>
                <a:latin typeface="Times New Roman"/>
                <a:cs typeface="Times New Roman"/>
              </a:rPr>
              <a:t>stil verzet</a:t>
            </a:r>
          </a:p>
          <a:p>
            <a:r>
              <a:rPr lang="nl-NL" sz="2800" dirty="0">
                <a:solidFill>
                  <a:srgbClr val="000000"/>
                </a:solidFill>
                <a:latin typeface="Times New Roman"/>
                <a:cs typeface="Times New Roman"/>
              </a:rPr>
              <a:t>Wel ruimte, maar ten koste van </a:t>
            </a:r>
            <a:r>
              <a:rPr lang="nl-NL" sz="2800" b="1" dirty="0">
                <a:solidFill>
                  <a:srgbClr val="000000"/>
                </a:solidFill>
                <a:latin typeface="Times New Roman"/>
                <a:cs typeface="Times New Roman"/>
              </a:rPr>
              <a:t>wachttijd</a:t>
            </a:r>
            <a:r>
              <a:rPr lang="nl-NL" sz="2800" dirty="0">
                <a:solidFill>
                  <a:srgbClr val="000000"/>
                </a:solidFill>
                <a:latin typeface="Times New Roman"/>
                <a:cs typeface="Times New Roman"/>
              </a:rPr>
              <a:t> en </a:t>
            </a:r>
            <a:r>
              <a:rPr lang="nl-NL" sz="2800" b="1" dirty="0">
                <a:solidFill>
                  <a:srgbClr val="000000"/>
                </a:solidFill>
                <a:latin typeface="Times New Roman"/>
                <a:cs typeface="Times New Roman"/>
              </a:rPr>
              <a:t>eigen tijd</a:t>
            </a:r>
          </a:p>
          <a:p>
            <a:endParaRPr lang="nl-NL" sz="2400" b="1" dirty="0">
              <a:solidFill>
                <a:srgbClr val="000000"/>
              </a:solidFill>
              <a:latin typeface="Times New Roman"/>
              <a:cs typeface="Times New Roman"/>
            </a:endParaRPr>
          </a:p>
          <a:p>
            <a:r>
              <a:rPr lang="nl-NL" sz="2800" dirty="0">
                <a:solidFill>
                  <a:schemeClr val="tx1"/>
                </a:solidFill>
                <a:latin typeface="Times New Roman" charset="0"/>
                <a:ea typeface="Times New Roman" charset="0"/>
                <a:cs typeface="Times New Roman" charset="0"/>
              </a:rPr>
              <a:t>Zeggenschap? </a:t>
            </a:r>
            <a:r>
              <a:rPr lang="nl-NL" sz="2800" b="1" dirty="0">
                <a:solidFill>
                  <a:schemeClr val="tx1"/>
                </a:solidFill>
                <a:latin typeface="Times New Roman" charset="0"/>
                <a:ea typeface="Times New Roman" charset="0"/>
                <a:cs typeface="Times New Roman" charset="0"/>
              </a:rPr>
              <a:t>Zelfredzaamheid</a:t>
            </a:r>
            <a:r>
              <a:rPr lang="nl-NL" sz="2800" dirty="0">
                <a:solidFill>
                  <a:schemeClr val="tx1"/>
                </a:solidFill>
                <a:latin typeface="Times New Roman" charset="0"/>
                <a:ea typeface="Times New Roman" charset="0"/>
                <a:cs typeface="Times New Roman" charset="0"/>
              </a:rPr>
              <a:t> centraal </a:t>
            </a:r>
          </a:p>
          <a:p>
            <a:pPr lvl="1"/>
            <a:r>
              <a:rPr lang="nl-NL" sz="2400" dirty="0">
                <a:solidFill>
                  <a:schemeClr val="tx1"/>
                </a:solidFill>
                <a:latin typeface="Times New Roman" charset="0"/>
                <a:ea typeface="Times New Roman" charset="0"/>
                <a:cs typeface="Times New Roman" charset="0"/>
              </a:rPr>
              <a:t>Stil verzet tegen zelfredzaamheid blijft </a:t>
            </a:r>
            <a:r>
              <a:rPr lang="nl-NL" sz="2400" b="1" dirty="0">
                <a:solidFill>
                  <a:schemeClr val="tx1"/>
                </a:solidFill>
                <a:latin typeface="Times New Roman" charset="0"/>
                <a:ea typeface="Times New Roman" charset="0"/>
                <a:cs typeface="Times New Roman" charset="0"/>
              </a:rPr>
              <a:t>onder de radar</a:t>
            </a:r>
          </a:p>
          <a:p>
            <a:pPr lvl="1"/>
            <a:endParaRPr lang="nl-NL" sz="2400" b="1" dirty="0">
              <a:solidFill>
                <a:schemeClr val="tx1"/>
              </a:solidFill>
              <a:latin typeface="Times New Roman" charset="0"/>
              <a:ea typeface="Times New Roman" charset="0"/>
              <a:cs typeface="Times New Roman" charset="0"/>
            </a:endParaRPr>
          </a:p>
          <a:p>
            <a:r>
              <a:rPr lang="nl-NL" sz="2800" b="1" dirty="0">
                <a:solidFill>
                  <a:schemeClr val="tx1"/>
                </a:solidFill>
                <a:latin typeface="Times New Roman" charset="0"/>
                <a:ea typeface="Times New Roman" charset="0"/>
                <a:cs typeface="Times New Roman" charset="0"/>
              </a:rPr>
              <a:t>Anti</a:t>
            </a:r>
            <a:r>
              <a:rPr lang="nl-NL" sz="2800" dirty="0">
                <a:solidFill>
                  <a:schemeClr val="tx1"/>
                </a:solidFill>
                <a:latin typeface="Times New Roman" charset="0"/>
                <a:ea typeface="Times New Roman" charset="0"/>
                <a:cs typeface="Times New Roman" charset="0"/>
              </a:rPr>
              <a:t>-professionele retoriek</a:t>
            </a:r>
          </a:p>
          <a:p>
            <a:endParaRPr lang="nl-NL" sz="2800" dirty="0">
              <a:solidFill>
                <a:schemeClr val="tx1"/>
              </a:solidFill>
              <a:latin typeface="Times New Roman" charset="0"/>
              <a:ea typeface="Times New Roman" charset="0"/>
              <a:cs typeface="Times New Roman" charset="0"/>
            </a:endParaRPr>
          </a:p>
          <a:p>
            <a:r>
              <a:rPr lang="nl-NL" sz="2800" dirty="0">
                <a:solidFill>
                  <a:schemeClr val="tx1"/>
                </a:solidFill>
                <a:latin typeface="Times New Roman" charset="0"/>
                <a:ea typeface="Times New Roman" charset="0"/>
                <a:cs typeface="Times New Roman" charset="0"/>
              </a:rPr>
              <a:t>Professionele inzet is </a:t>
            </a:r>
            <a:r>
              <a:rPr lang="nl-NL" sz="2800" b="1" dirty="0">
                <a:solidFill>
                  <a:schemeClr val="tx1"/>
                </a:solidFill>
                <a:latin typeface="Times New Roman" charset="0"/>
                <a:ea typeface="Times New Roman" charset="0"/>
                <a:cs typeface="Times New Roman" charset="0"/>
              </a:rPr>
              <a:t>buffer</a:t>
            </a:r>
            <a:r>
              <a:rPr lang="nl-NL" sz="2800" dirty="0">
                <a:solidFill>
                  <a:schemeClr val="tx1"/>
                </a:solidFill>
                <a:latin typeface="Times New Roman" charset="0"/>
                <a:ea typeface="Times New Roman" charset="0"/>
                <a:cs typeface="Times New Roman" charset="0"/>
              </a:rPr>
              <a:t> tegen bezuinigingen gebleken</a:t>
            </a:r>
          </a:p>
          <a:p>
            <a:pPr marL="0" indent="0">
              <a:buNone/>
            </a:pPr>
            <a:endParaRPr lang="nl-NL" sz="2800" dirty="0">
              <a:solidFill>
                <a:schemeClr val="tx1"/>
              </a:solidFill>
              <a:latin typeface="Times New Roman" charset="0"/>
              <a:ea typeface="Times New Roman" charset="0"/>
              <a:cs typeface="Times New Roman" charset="0"/>
            </a:endParaRPr>
          </a:p>
          <a:p>
            <a:pPr marL="0" indent="0">
              <a:buNone/>
            </a:pPr>
            <a:endParaRPr lang="nl-NL" sz="2800"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910343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Times New Roman"/>
                <a:cs typeface="Times New Roman"/>
              </a:rPr>
              <a:t>Stelling:</a:t>
            </a:r>
          </a:p>
        </p:txBody>
      </p:sp>
      <p:sp>
        <p:nvSpPr>
          <p:cNvPr id="3" name="Tijdelijke aanduiding voor inhoud 2"/>
          <p:cNvSpPr>
            <a:spLocks noGrp="1"/>
          </p:cNvSpPr>
          <p:nvPr>
            <p:ph sz="half" idx="1"/>
          </p:nvPr>
        </p:nvSpPr>
        <p:spPr>
          <a:xfrm>
            <a:off x="838199" y="1825625"/>
            <a:ext cx="9415051" cy="4351338"/>
          </a:xfrm>
        </p:spPr>
        <p:txBody>
          <a:bodyPr/>
          <a:lstStyle/>
          <a:p>
            <a:r>
              <a:rPr lang="nl-NL" dirty="0">
                <a:latin typeface="Times New Roman"/>
                <a:cs typeface="Times New Roman"/>
              </a:rPr>
              <a:t>De wijkteams fungeren als buffer voor de bezuinigingen door meer te doen dan van hen verwacht wordt (onder meer in eigen tijd)</a:t>
            </a:r>
          </a:p>
        </p:txBody>
      </p:sp>
    </p:spTree>
    <p:extLst>
      <p:ext uri="{BB962C8B-B14F-4D97-AF65-F5344CB8AC3E}">
        <p14:creationId xmlns:p14="http://schemas.microsoft.com/office/powerpoint/2010/main" val="2999998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1018903"/>
          </a:xfrm>
        </p:spPr>
        <p:txBody>
          <a:bodyPr>
            <a:normAutofit fontScale="90000"/>
          </a:bodyPr>
          <a:lstStyle/>
          <a:p>
            <a:r>
              <a:rPr lang="en-GB" sz="4000" i="1" dirty="0">
                <a:solidFill>
                  <a:srgbClr val="008000"/>
                </a:solidFill>
                <a:latin typeface="Times New Roman" charset="0"/>
                <a:ea typeface="Times New Roman" charset="0"/>
                <a:cs typeface="Times New Roman" charset="0"/>
              </a:rPr>
              <a:t>Wat </a:t>
            </a:r>
            <a:r>
              <a:rPr lang="en-GB" sz="4000" i="1" dirty="0" err="1">
                <a:solidFill>
                  <a:srgbClr val="008000"/>
                </a:solidFill>
                <a:latin typeface="Times New Roman" charset="0"/>
                <a:ea typeface="Times New Roman" charset="0"/>
                <a:cs typeface="Times New Roman" charset="0"/>
              </a:rPr>
              <a:t>te</a:t>
            </a:r>
            <a:r>
              <a:rPr lang="en-GB" sz="4000" i="1" dirty="0">
                <a:solidFill>
                  <a:srgbClr val="008000"/>
                </a:solidFill>
                <a:latin typeface="Times New Roman" charset="0"/>
                <a:ea typeface="Times New Roman" charset="0"/>
                <a:cs typeface="Times New Roman" charset="0"/>
              </a:rPr>
              <a:t> </a:t>
            </a:r>
            <a:r>
              <a:rPr lang="en-GB" sz="4000" i="1" dirty="0" err="1">
                <a:solidFill>
                  <a:srgbClr val="008000"/>
                </a:solidFill>
                <a:latin typeface="Times New Roman" charset="0"/>
                <a:ea typeface="Times New Roman" charset="0"/>
                <a:cs typeface="Times New Roman" charset="0"/>
              </a:rPr>
              <a:t>doen</a:t>
            </a:r>
            <a:r>
              <a:rPr lang="en-GB" sz="4000" i="1" dirty="0">
                <a:solidFill>
                  <a:srgbClr val="008000"/>
                </a:solidFill>
                <a:latin typeface="Times New Roman" charset="0"/>
                <a:ea typeface="Times New Roman" charset="0"/>
                <a:cs typeface="Times New Roman" charset="0"/>
              </a:rPr>
              <a:t>?</a:t>
            </a:r>
            <a:br>
              <a:rPr lang="en-GB" sz="4000" i="1" dirty="0">
                <a:solidFill>
                  <a:srgbClr val="008000"/>
                </a:solidFill>
                <a:latin typeface="Times New Roman" charset="0"/>
                <a:ea typeface="Times New Roman" charset="0"/>
                <a:cs typeface="Times New Roman" charset="0"/>
              </a:rPr>
            </a:br>
            <a:r>
              <a:rPr lang="en-GB" sz="3600" dirty="0" err="1">
                <a:latin typeface="Times New Roman" charset="0"/>
                <a:ea typeface="Times New Roman" charset="0"/>
                <a:cs typeface="Times New Roman" charset="0"/>
              </a:rPr>
              <a:t>Kansen</a:t>
            </a:r>
            <a:r>
              <a:rPr lang="en-GB" sz="3600" dirty="0">
                <a:latin typeface="Times New Roman" charset="0"/>
                <a:ea typeface="Times New Roman" charset="0"/>
                <a:cs typeface="Times New Roman" charset="0"/>
              </a:rPr>
              <a:t> </a:t>
            </a:r>
            <a:r>
              <a:rPr lang="en-GB" sz="3600" dirty="0" err="1">
                <a:latin typeface="Times New Roman" charset="0"/>
                <a:ea typeface="Times New Roman" charset="0"/>
                <a:cs typeface="Times New Roman" charset="0"/>
              </a:rPr>
              <a:t>voor</a:t>
            </a:r>
            <a:r>
              <a:rPr lang="en-GB" sz="3600" dirty="0">
                <a:latin typeface="Times New Roman" charset="0"/>
                <a:ea typeface="Times New Roman" charset="0"/>
                <a:cs typeface="Times New Roman" charset="0"/>
              </a:rPr>
              <a:t> </a:t>
            </a:r>
            <a:r>
              <a:rPr lang="en-GB" sz="3600" b="1" dirty="0" err="1">
                <a:latin typeface="Times New Roman" charset="0"/>
                <a:ea typeface="Times New Roman" charset="0"/>
                <a:cs typeface="Times New Roman" charset="0"/>
              </a:rPr>
              <a:t>professionaliteit</a:t>
            </a:r>
            <a:endParaRPr lang="en-GB" sz="3600" b="1" dirty="0">
              <a:latin typeface="Times New Roman" charset="0"/>
              <a:ea typeface="Times New Roman" charset="0"/>
              <a:cs typeface="Times New Roman" charset="0"/>
            </a:endParaRPr>
          </a:p>
        </p:txBody>
      </p:sp>
      <p:sp>
        <p:nvSpPr>
          <p:cNvPr id="3" name="Tijdelijke aanduiding voor inhoud 2"/>
          <p:cNvSpPr>
            <a:spLocks noGrp="1"/>
          </p:cNvSpPr>
          <p:nvPr>
            <p:ph idx="1"/>
          </p:nvPr>
        </p:nvSpPr>
        <p:spPr>
          <a:xfrm>
            <a:off x="1644683" y="1467898"/>
            <a:ext cx="8712661" cy="4892995"/>
          </a:xfrm>
        </p:spPr>
        <p:txBody>
          <a:bodyPr>
            <a:normAutofit/>
          </a:bodyPr>
          <a:lstStyle/>
          <a:p>
            <a:r>
              <a:rPr lang="en-GB" b="1" dirty="0" err="1">
                <a:latin typeface="Times New Roman" charset="0"/>
                <a:ea typeface="Times New Roman" charset="0"/>
                <a:cs typeface="Times New Roman" charset="0"/>
              </a:rPr>
              <a:t>Professionalisering</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wijkteams</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niet</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louter</a:t>
            </a:r>
            <a:r>
              <a:rPr lang="en-GB" dirty="0">
                <a:latin typeface="Times New Roman" charset="0"/>
                <a:ea typeface="Times New Roman" charset="0"/>
                <a:cs typeface="Times New Roman" charset="0"/>
              </a:rPr>
              <a:t> door:</a:t>
            </a:r>
          </a:p>
          <a:p>
            <a:pPr lvl="1"/>
            <a:r>
              <a:rPr lang="nl-NL" dirty="0">
                <a:latin typeface="Times New Roman"/>
                <a:cs typeface="Times New Roman"/>
              </a:rPr>
              <a:t>Trainen, opleiden en ruimte geven</a:t>
            </a:r>
          </a:p>
          <a:p>
            <a:pPr lvl="1"/>
            <a:r>
              <a:rPr lang="nl-NL" dirty="0">
                <a:latin typeface="Times New Roman"/>
                <a:cs typeface="Times New Roman"/>
              </a:rPr>
              <a:t>Of </a:t>
            </a:r>
            <a:r>
              <a:rPr lang="nl-NL" dirty="0" err="1">
                <a:latin typeface="Times New Roman"/>
                <a:cs typeface="Times New Roman"/>
              </a:rPr>
              <a:t>evidence-based</a:t>
            </a:r>
            <a:r>
              <a:rPr lang="nl-NL" dirty="0">
                <a:latin typeface="Times New Roman"/>
                <a:cs typeface="Times New Roman"/>
              </a:rPr>
              <a:t> werken</a:t>
            </a:r>
          </a:p>
          <a:p>
            <a:r>
              <a:rPr lang="nl-NL" b="1" dirty="0">
                <a:latin typeface="Times New Roman"/>
                <a:cs typeface="Times New Roman"/>
              </a:rPr>
              <a:t>Controle</a:t>
            </a:r>
            <a:r>
              <a:rPr lang="nl-NL" dirty="0">
                <a:latin typeface="Times New Roman"/>
                <a:cs typeface="Times New Roman"/>
              </a:rPr>
              <a:t> over beroepsuitoefening (her)pakken, door:</a:t>
            </a:r>
          </a:p>
          <a:p>
            <a:pPr lvl="1"/>
            <a:r>
              <a:rPr lang="nl-NL" dirty="0">
                <a:latin typeface="Times New Roman"/>
                <a:cs typeface="Times New Roman"/>
              </a:rPr>
              <a:t>Eigen </a:t>
            </a:r>
            <a:r>
              <a:rPr lang="nl-NL" b="1" dirty="0">
                <a:latin typeface="Times New Roman"/>
                <a:cs typeface="Times New Roman"/>
              </a:rPr>
              <a:t>beoordelingscriteria</a:t>
            </a:r>
            <a:r>
              <a:rPr lang="nl-NL" dirty="0">
                <a:latin typeface="Times New Roman"/>
                <a:cs typeface="Times New Roman"/>
              </a:rPr>
              <a:t> en </a:t>
            </a:r>
            <a:r>
              <a:rPr lang="nl-NL" b="1" dirty="0">
                <a:latin typeface="Times New Roman"/>
                <a:cs typeface="Times New Roman"/>
              </a:rPr>
              <a:t>protocollen</a:t>
            </a:r>
            <a:r>
              <a:rPr lang="nl-NL" dirty="0">
                <a:latin typeface="Times New Roman"/>
                <a:cs typeface="Times New Roman"/>
              </a:rPr>
              <a:t> formuleren</a:t>
            </a:r>
          </a:p>
          <a:p>
            <a:pPr lvl="1"/>
            <a:r>
              <a:rPr lang="nl-NL" dirty="0">
                <a:latin typeface="Times New Roman"/>
                <a:cs typeface="Times New Roman"/>
              </a:rPr>
              <a:t>Eigen </a:t>
            </a:r>
            <a:r>
              <a:rPr lang="nl-NL" b="1" dirty="0">
                <a:latin typeface="Times New Roman"/>
                <a:cs typeface="Times New Roman"/>
              </a:rPr>
              <a:t>visitatiecommissies</a:t>
            </a:r>
            <a:r>
              <a:rPr lang="nl-NL" dirty="0">
                <a:latin typeface="Times New Roman"/>
                <a:cs typeface="Times New Roman"/>
              </a:rPr>
              <a:t> installeren</a:t>
            </a:r>
          </a:p>
          <a:p>
            <a:pPr lvl="1"/>
            <a:r>
              <a:rPr lang="nl-NL" b="1" dirty="0">
                <a:latin typeface="Times New Roman"/>
                <a:cs typeface="Times New Roman"/>
              </a:rPr>
              <a:t>Leidinggevenden</a:t>
            </a:r>
            <a:r>
              <a:rPr lang="nl-NL" dirty="0">
                <a:latin typeface="Times New Roman"/>
                <a:cs typeface="Times New Roman"/>
              </a:rPr>
              <a:t> </a:t>
            </a:r>
            <a:r>
              <a:rPr lang="nl-NL" b="1" dirty="0">
                <a:latin typeface="Times New Roman"/>
                <a:cs typeface="Times New Roman"/>
              </a:rPr>
              <a:t>uit</a:t>
            </a:r>
            <a:r>
              <a:rPr lang="nl-NL" dirty="0">
                <a:latin typeface="Times New Roman"/>
                <a:cs typeface="Times New Roman"/>
              </a:rPr>
              <a:t> eigen </a:t>
            </a:r>
            <a:r>
              <a:rPr lang="nl-NL" b="1" dirty="0">
                <a:latin typeface="Times New Roman"/>
                <a:cs typeface="Times New Roman"/>
              </a:rPr>
              <a:t>beroepsgroep</a:t>
            </a:r>
          </a:p>
          <a:p>
            <a:pPr lvl="1"/>
            <a:r>
              <a:rPr lang="nl-NL" dirty="0">
                <a:latin typeface="Times New Roman"/>
                <a:cs typeface="Times New Roman"/>
              </a:rPr>
              <a:t>Betrokkenheid bij </a:t>
            </a:r>
            <a:r>
              <a:rPr lang="nl-NL" b="1" dirty="0">
                <a:latin typeface="Times New Roman"/>
                <a:cs typeface="Times New Roman"/>
              </a:rPr>
              <a:t>opleiding</a:t>
            </a:r>
            <a:endParaRPr lang="nl-NL" dirty="0">
              <a:latin typeface="Times New Roman"/>
              <a:cs typeface="Times New Roman"/>
            </a:endParaRPr>
          </a:p>
          <a:p>
            <a:pPr lvl="1"/>
            <a:r>
              <a:rPr lang="en-GB" b="1" dirty="0" err="1">
                <a:latin typeface="Times New Roman" charset="0"/>
                <a:ea typeface="Times New Roman" charset="0"/>
                <a:cs typeface="Times New Roman" charset="0"/>
              </a:rPr>
              <a:t>Beroepscode</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sociaal</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werkers</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leidend</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waardigheid</a:t>
            </a:r>
            <a:r>
              <a:rPr lang="en-GB" dirty="0">
                <a:latin typeface="Times New Roman" charset="0"/>
                <a:ea typeface="Times New Roman" charset="0"/>
                <a:cs typeface="Times New Roman" charset="0"/>
              </a:rPr>
              <a:t>, empowerment</a:t>
            </a:r>
          </a:p>
          <a:p>
            <a:r>
              <a:rPr lang="en-GB" dirty="0" err="1">
                <a:latin typeface="Times New Roman" charset="0"/>
                <a:ea typeface="Times New Roman" charset="0"/>
                <a:cs typeface="Times New Roman" charset="0"/>
              </a:rPr>
              <a:t>Vrijwilligers</a:t>
            </a:r>
            <a:r>
              <a:rPr lang="en-GB" dirty="0">
                <a:latin typeface="Times New Roman" charset="0"/>
                <a:ea typeface="Times New Roman" charset="0"/>
                <a:cs typeface="Times New Roman" charset="0"/>
              </a:rPr>
              <a:t> en </a:t>
            </a:r>
            <a:r>
              <a:rPr lang="en-GB" dirty="0" err="1">
                <a:latin typeface="Times New Roman" charset="0"/>
                <a:ea typeface="Times New Roman" charset="0"/>
                <a:cs typeface="Times New Roman" charset="0"/>
              </a:rPr>
              <a:t>naasten</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hebben</a:t>
            </a:r>
            <a:r>
              <a:rPr lang="en-GB" dirty="0">
                <a:latin typeface="Times New Roman" charset="0"/>
                <a:ea typeface="Times New Roman" charset="0"/>
                <a:cs typeface="Times New Roman" charset="0"/>
              </a:rPr>
              <a:t> </a:t>
            </a:r>
            <a:r>
              <a:rPr lang="en-GB" b="1" dirty="0" err="1">
                <a:latin typeface="Times New Roman" charset="0"/>
                <a:ea typeface="Times New Roman" charset="0"/>
                <a:cs typeface="Times New Roman" charset="0"/>
              </a:rPr>
              <a:t>eigen</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specifieke</a:t>
            </a:r>
            <a:r>
              <a:rPr lang="en-GB" dirty="0">
                <a:latin typeface="Times New Roman" charset="0"/>
                <a:ea typeface="Times New Roman" charset="0"/>
                <a:cs typeface="Times New Roman" charset="0"/>
              </a:rPr>
              <a:t> </a:t>
            </a:r>
            <a:r>
              <a:rPr lang="en-GB" b="1" dirty="0" err="1">
                <a:latin typeface="Times New Roman" charset="0"/>
                <a:ea typeface="Times New Roman" charset="0"/>
                <a:cs typeface="Times New Roman" charset="0"/>
              </a:rPr>
              <a:t>waarde</a:t>
            </a:r>
            <a:endParaRPr lang="en-GB"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42086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431946"/>
            <a:ext cx="8229600" cy="1143000"/>
          </a:xfrm>
        </p:spPr>
        <p:txBody>
          <a:bodyPr/>
          <a:lstStyle/>
          <a:p>
            <a:r>
              <a:rPr lang="en-GB" b="1" dirty="0" err="1">
                <a:latin typeface="Times New Roman" charset="0"/>
                <a:ea typeface="Times New Roman" charset="0"/>
                <a:cs typeface="Times New Roman" charset="0"/>
              </a:rPr>
              <a:t>Conclusie</a:t>
            </a:r>
            <a:r>
              <a:rPr lang="en-GB" b="1" dirty="0">
                <a:latin typeface="Times New Roman" charset="0"/>
                <a:ea typeface="Times New Roman" charset="0"/>
                <a:cs typeface="Times New Roman" charset="0"/>
              </a:rPr>
              <a:t>: </a:t>
            </a:r>
            <a:r>
              <a:rPr lang="en-GB" b="1" dirty="0" err="1">
                <a:latin typeface="Times New Roman" charset="0"/>
                <a:ea typeface="Times New Roman" charset="0"/>
                <a:cs typeface="Times New Roman" charset="0"/>
              </a:rPr>
              <a:t>Solidariteit</a:t>
            </a:r>
            <a:r>
              <a:rPr lang="en-GB" dirty="0" err="1">
                <a:latin typeface="Times New Roman" charset="0"/>
                <a:ea typeface="Times New Roman" charset="0"/>
                <a:cs typeface="Times New Roman" charset="0"/>
              </a:rPr>
              <a:t>stekort</a:t>
            </a:r>
            <a:endParaRPr lang="en-GB" dirty="0">
              <a:latin typeface="Times New Roman" charset="0"/>
              <a:ea typeface="Times New Roman" charset="0"/>
              <a:cs typeface="Times New Roman" charset="0"/>
            </a:endParaRPr>
          </a:p>
        </p:txBody>
      </p:sp>
      <p:sp>
        <p:nvSpPr>
          <p:cNvPr id="3" name="Tijdelijke aanduiding voor inhoud 2"/>
          <p:cNvSpPr>
            <a:spLocks noGrp="1"/>
          </p:cNvSpPr>
          <p:nvPr>
            <p:ph idx="1"/>
          </p:nvPr>
        </p:nvSpPr>
        <p:spPr>
          <a:xfrm>
            <a:off x="1981200" y="1794933"/>
            <a:ext cx="8229600" cy="4331231"/>
          </a:xfrm>
        </p:spPr>
        <p:txBody>
          <a:bodyPr>
            <a:normAutofit fontScale="92500" lnSpcReduction="10000"/>
          </a:bodyPr>
          <a:lstStyle/>
          <a:p>
            <a:pPr marL="0" indent="0">
              <a:buNone/>
            </a:pPr>
            <a:r>
              <a:rPr lang="nl-NL" b="1" dirty="0">
                <a:latin typeface="Times New Roman"/>
                <a:cs typeface="Times New Roman"/>
              </a:rPr>
              <a:t>Zelfredzaamheid</a:t>
            </a:r>
            <a:r>
              <a:rPr lang="nl-NL" dirty="0">
                <a:latin typeface="Times New Roman"/>
                <a:cs typeface="Times New Roman"/>
              </a:rPr>
              <a:t> als ideaal breed </a:t>
            </a:r>
            <a:r>
              <a:rPr lang="nl-NL" b="1" dirty="0">
                <a:latin typeface="Times New Roman"/>
                <a:cs typeface="Times New Roman"/>
              </a:rPr>
              <a:t>gesteund</a:t>
            </a:r>
            <a:r>
              <a:rPr lang="nl-NL" dirty="0">
                <a:latin typeface="Times New Roman"/>
                <a:cs typeface="Times New Roman"/>
              </a:rPr>
              <a:t>, maar leidt </a:t>
            </a:r>
            <a:r>
              <a:rPr lang="nl-NL" b="1" dirty="0">
                <a:latin typeface="Times New Roman"/>
                <a:cs typeface="Times New Roman"/>
              </a:rPr>
              <a:t>zelden</a:t>
            </a:r>
            <a:r>
              <a:rPr lang="nl-NL" dirty="0">
                <a:latin typeface="Times New Roman"/>
                <a:cs typeface="Times New Roman"/>
              </a:rPr>
              <a:t> tot </a:t>
            </a:r>
            <a:r>
              <a:rPr lang="nl-NL" b="1" dirty="0">
                <a:latin typeface="Times New Roman"/>
                <a:cs typeface="Times New Roman"/>
              </a:rPr>
              <a:t>meer naastenhulp</a:t>
            </a:r>
          </a:p>
          <a:p>
            <a:pPr marL="0" indent="0">
              <a:buNone/>
            </a:pPr>
            <a:r>
              <a:rPr lang="en-GB" dirty="0" err="1">
                <a:latin typeface="Times New Roman" charset="0"/>
                <a:ea typeface="Times New Roman" charset="0"/>
                <a:cs typeface="Times New Roman" charset="0"/>
              </a:rPr>
              <a:t>Zelfs</a:t>
            </a:r>
            <a:r>
              <a:rPr lang="en-GB" dirty="0">
                <a:latin typeface="Times New Roman" charset="0"/>
                <a:ea typeface="Times New Roman" charset="0"/>
                <a:cs typeface="Times New Roman" charset="0"/>
              </a:rPr>
              <a:t> het </a:t>
            </a:r>
            <a:r>
              <a:rPr lang="en-GB" b="1" dirty="0" err="1">
                <a:latin typeface="Times New Roman" charset="0"/>
                <a:ea typeface="Times New Roman" charset="0"/>
                <a:cs typeface="Times New Roman" charset="0"/>
              </a:rPr>
              <a:t>tegenovergestelde</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solidariteit</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onder</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druk</a:t>
            </a:r>
            <a:endParaRPr lang="en-GB" dirty="0">
              <a:latin typeface="Times New Roman" charset="0"/>
              <a:ea typeface="Times New Roman" charset="0"/>
              <a:cs typeface="Times New Roman" charset="0"/>
            </a:endParaRPr>
          </a:p>
          <a:p>
            <a:r>
              <a:rPr lang="en-GB" dirty="0" err="1">
                <a:latin typeface="Times New Roman" charset="0"/>
                <a:ea typeface="Times New Roman" charset="0"/>
                <a:cs typeface="Times New Roman" charset="0"/>
              </a:rPr>
              <a:t>Tussen</a:t>
            </a:r>
            <a:r>
              <a:rPr lang="en-GB" dirty="0">
                <a:latin typeface="Times New Roman" charset="0"/>
                <a:ea typeface="Times New Roman" charset="0"/>
                <a:cs typeface="Times New Roman" charset="0"/>
              </a:rPr>
              <a:t> </a:t>
            </a:r>
            <a:r>
              <a:rPr lang="en-GB" b="1" dirty="0" err="1">
                <a:solidFill>
                  <a:schemeClr val="accent6"/>
                </a:solidFill>
                <a:latin typeface="Times New Roman" charset="0"/>
                <a:ea typeface="Times New Roman" charset="0"/>
                <a:cs typeface="Times New Roman" charset="0"/>
              </a:rPr>
              <a:t>bekenden</a:t>
            </a:r>
            <a:r>
              <a:rPr lang="en-GB" dirty="0">
                <a:latin typeface="Times New Roman" charset="0"/>
                <a:ea typeface="Times New Roman" charset="0"/>
                <a:cs typeface="Times New Roman" charset="0"/>
              </a:rPr>
              <a:t>: </a:t>
            </a:r>
          </a:p>
          <a:p>
            <a:pPr lvl="1"/>
            <a:r>
              <a:rPr lang="en-GB" dirty="0" err="1">
                <a:latin typeface="Times New Roman" charset="0"/>
                <a:ea typeface="Times New Roman" charset="0"/>
                <a:cs typeface="Times New Roman" charset="0"/>
              </a:rPr>
              <a:t>Instrumentalisering</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relaties</a:t>
            </a:r>
            <a:endParaRPr lang="en-GB" dirty="0">
              <a:latin typeface="Times New Roman" charset="0"/>
              <a:ea typeface="Times New Roman" charset="0"/>
              <a:cs typeface="Times New Roman" charset="0"/>
            </a:endParaRPr>
          </a:p>
          <a:p>
            <a:pPr lvl="1"/>
            <a:r>
              <a:rPr lang="nl-NL" dirty="0">
                <a:latin typeface="Times New Roman"/>
                <a:cs typeface="Times New Roman"/>
              </a:rPr>
              <a:t>Bij vraag om professionele hulp is naastenhulp vaak al uitgeput </a:t>
            </a:r>
          </a:p>
          <a:p>
            <a:pPr lvl="1"/>
            <a:r>
              <a:rPr lang="nl-NL" sz="2800" dirty="0">
                <a:latin typeface="Times New Roman"/>
                <a:cs typeface="Times New Roman"/>
              </a:rPr>
              <a:t>Meer naastenhulp verlangen kan pijnlijke gevolgen hebben</a:t>
            </a:r>
          </a:p>
          <a:p>
            <a:r>
              <a:rPr lang="en-GB" dirty="0" err="1">
                <a:latin typeface="Times New Roman" charset="0"/>
                <a:ea typeface="Times New Roman" charset="0"/>
                <a:cs typeface="Times New Roman" charset="0"/>
              </a:rPr>
              <a:t>Tussen</a:t>
            </a:r>
            <a:r>
              <a:rPr lang="en-GB" dirty="0">
                <a:latin typeface="Times New Roman" charset="0"/>
                <a:ea typeface="Times New Roman" charset="0"/>
                <a:cs typeface="Times New Roman" charset="0"/>
              </a:rPr>
              <a:t> </a:t>
            </a:r>
            <a:r>
              <a:rPr lang="en-GB" b="1" dirty="0" err="1">
                <a:solidFill>
                  <a:schemeClr val="accent6"/>
                </a:solidFill>
                <a:latin typeface="Times New Roman" charset="0"/>
                <a:ea typeface="Times New Roman" charset="0"/>
                <a:cs typeface="Times New Roman" charset="0"/>
              </a:rPr>
              <a:t>vreemden</a:t>
            </a:r>
            <a:r>
              <a:rPr lang="en-GB" dirty="0">
                <a:latin typeface="Times New Roman" charset="0"/>
                <a:ea typeface="Times New Roman" charset="0"/>
                <a:cs typeface="Times New Roman" charset="0"/>
              </a:rPr>
              <a:t>: </a:t>
            </a:r>
          </a:p>
          <a:p>
            <a:pPr lvl="1"/>
            <a:r>
              <a:rPr lang="en-GB" dirty="0" err="1">
                <a:latin typeface="Times New Roman" charset="0"/>
                <a:ea typeface="Times New Roman" charset="0"/>
                <a:cs typeface="Times New Roman" charset="0"/>
              </a:rPr>
              <a:t>Verhaal</a:t>
            </a:r>
            <a:r>
              <a:rPr lang="en-GB" dirty="0">
                <a:latin typeface="Times New Roman" charset="0"/>
                <a:ea typeface="Times New Roman" charset="0"/>
                <a:cs typeface="Times New Roman" charset="0"/>
              </a:rPr>
              <a:t> over </a:t>
            </a:r>
            <a:r>
              <a:rPr lang="en-GB" dirty="0" err="1">
                <a:latin typeface="Times New Roman" charset="0"/>
                <a:ea typeface="Times New Roman" charset="0"/>
                <a:cs typeface="Times New Roman" charset="0"/>
              </a:rPr>
              <a:t>anonieme</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passieve</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solidariteit</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verzwakt</a:t>
            </a:r>
            <a:endParaRPr lang="en-GB" dirty="0">
              <a:latin typeface="Times New Roman" charset="0"/>
              <a:ea typeface="Times New Roman" charset="0"/>
              <a:cs typeface="Times New Roman" charset="0"/>
            </a:endParaRPr>
          </a:p>
          <a:p>
            <a:pPr lvl="1"/>
            <a:r>
              <a:rPr lang="en-GB" dirty="0" err="1">
                <a:latin typeface="Times New Roman" charset="0"/>
                <a:ea typeface="Times New Roman" charset="0"/>
                <a:cs typeface="Times New Roman" charset="0"/>
              </a:rPr>
              <a:t>Wie</a:t>
            </a:r>
            <a:r>
              <a:rPr lang="en-GB" dirty="0">
                <a:latin typeface="Times New Roman" charset="0"/>
                <a:ea typeface="Times New Roman" charset="0"/>
                <a:cs typeface="Times New Roman" charset="0"/>
              </a:rPr>
              <a:t> het </a:t>
            </a:r>
            <a:r>
              <a:rPr lang="en-GB" dirty="0" err="1">
                <a:latin typeface="Times New Roman" charset="0"/>
                <a:ea typeface="Times New Roman" charset="0"/>
                <a:cs typeface="Times New Roman" charset="0"/>
              </a:rPr>
              <a:t>kan</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betalen</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kan</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zich</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aan</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actieve</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solidariteit</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onttrekken</a:t>
            </a:r>
            <a:endParaRPr lang="en-GB" dirty="0">
              <a:latin typeface="Times New Roman" charset="0"/>
              <a:ea typeface="Times New Roman" charset="0"/>
              <a:cs typeface="Times New Roman" charset="0"/>
            </a:endParaRPr>
          </a:p>
          <a:p>
            <a:pPr lvl="1"/>
            <a:endParaRPr lang="en-GB" dirty="0">
              <a:latin typeface="Times New Roman" charset="0"/>
              <a:ea typeface="Times New Roman" charset="0"/>
              <a:cs typeface="Times New Roman" charset="0"/>
            </a:endParaRPr>
          </a:p>
          <a:p>
            <a:pPr lvl="1"/>
            <a:endParaRPr lang="en-GB"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432854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622AD-DED1-41D6-9526-6634BBD8F076}"/>
              </a:ext>
            </a:extLst>
          </p:cNvPr>
          <p:cNvSpPr>
            <a:spLocks noGrp="1"/>
          </p:cNvSpPr>
          <p:nvPr>
            <p:ph type="title"/>
          </p:nvPr>
        </p:nvSpPr>
        <p:spPr/>
        <p:txBody>
          <a:bodyPr/>
          <a:lstStyle/>
          <a:p>
            <a:pPr algn="ctr"/>
            <a:r>
              <a:rPr lang="nl-NL" b="1" dirty="0"/>
              <a:t>Dank voor uw aandacht!</a:t>
            </a:r>
          </a:p>
        </p:txBody>
      </p:sp>
      <p:pic>
        <p:nvPicPr>
          <p:cNvPr id="5" name="Tijdelijke aanduiding voor inhoud 5">
            <a:extLst>
              <a:ext uri="{FF2B5EF4-FFF2-40B4-BE49-F238E27FC236}">
                <a16:creationId xmlns:a16="http://schemas.microsoft.com/office/drawing/2014/main" id="{94D2AA72-BFFB-41EB-91F2-D67BDD404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799" y="2191914"/>
            <a:ext cx="3149045" cy="4559868"/>
          </a:xfrm>
          <a:prstGeom prst="rect">
            <a:avLst/>
          </a:prstGeom>
        </p:spPr>
      </p:pic>
    </p:spTree>
    <p:extLst>
      <p:ext uri="{BB962C8B-B14F-4D97-AF65-F5344CB8AC3E}">
        <p14:creationId xmlns:p14="http://schemas.microsoft.com/office/powerpoint/2010/main" val="97611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743" y="4400328"/>
            <a:ext cx="3750412" cy="922012"/>
          </a:xfrm>
          <a:prstGeom prst="rect">
            <a:avLst/>
          </a:prstGeom>
        </p:spPr>
      </p:pic>
      <p:sp>
        <p:nvSpPr>
          <p:cNvPr id="2" name="Titel 1"/>
          <p:cNvSpPr>
            <a:spLocks noGrp="1"/>
          </p:cNvSpPr>
          <p:nvPr>
            <p:ph type="title"/>
          </p:nvPr>
        </p:nvSpPr>
        <p:spPr>
          <a:xfrm>
            <a:off x="499651" y="227014"/>
            <a:ext cx="11283780" cy="934813"/>
          </a:xfrm>
        </p:spPr>
        <p:txBody>
          <a:bodyPr>
            <a:normAutofit/>
          </a:bodyPr>
          <a:lstStyle/>
          <a:p>
            <a:r>
              <a:rPr lang="en-GB" sz="3600" b="1" dirty="0" err="1">
                <a:latin typeface="Times New Roman" charset="0"/>
                <a:ea typeface="Times New Roman" charset="0"/>
                <a:cs typeface="Times New Roman" charset="0"/>
              </a:rPr>
              <a:t>Nieuwe</a:t>
            </a:r>
            <a:r>
              <a:rPr lang="en-GB" sz="3600" b="1" dirty="0">
                <a:latin typeface="Times New Roman" charset="0"/>
                <a:ea typeface="Times New Roman" charset="0"/>
                <a:cs typeface="Times New Roman" charset="0"/>
              </a:rPr>
              <a:t>, ‘</a:t>
            </a:r>
            <a:r>
              <a:rPr lang="en-GB" sz="3600" b="1" dirty="0" err="1">
                <a:latin typeface="Times New Roman" charset="0"/>
                <a:ea typeface="Times New Roman" charset="0"/>
                <a:cs typeface="Times New Roman" charset="0"/>
              </a:rPr>
              <a:t>huiselijke</a:t>
            </a:r>
            <a:r>
              <a:rPr lang="en-GB" sz="3600" b="1" dirty="0">
                <a:latin typeface="Times New Roman" charset="0"/>
                <a:ea typeface="Times New Roman" charset="0"/>
                <a:cs typeface="Times New Roman" charset="0"/>
              </a:rPr>
              <a:t>’ </a:t>
            </a:r>
            <a:r>
              <a:rPr lang="en-GB" sz="3600" b="1" dirty="0" err="1">
                <a:latin typeface="Times New Roman" charset="0"/>
                <a:ea typeface="Times New Roman" charset="0"/>
                <a:cs typeface="Times New Roman" charset="0"/>
              </a:rPr>
              <a:t>logica</a:t>
            </a:r>
            <a:r>
              <a:rPr lang="en-GB" sz="3600" b="1" dirty="0">
                <a:latin typeface="Times New Roman" charset="0"/>
                <a:ea typeface="Times New Roman" charset="0"/>
                <a:cs typeface="Times New Roman" charset="0"/>
              </a:rPr>
              <a:t>? </a:t>
            </a:r>
          </a:p>
        </p:txBody>
      </p:sp>
      <p:sp>
        <p:nvSpPr>
          <p:cNvPr id="3" name="Tijdelijke aanduiding voor inhoud 2"/>
          <p:cNvSpPr>
            <a:spLocks noGrp="1"/>
          </p:cNvSpPr>
          <p:nvPr>
            <p:ph idx="1"/>
          </p:nvPr>
        </p:nvSpPr>
        <p:spPr>
          <a:xfrm>
            <a:off x="1981200" y="1252653"/>
            <a:ext cx="8229600" cy="5103697"/>
          </a:xfrm>
        </p:spPr>
        <p:txBody>
          <a:bodyPr/>
          <a:lstStyle/>
          <a:p>
            <a:r>
              <a:rPr lang="nl-NL" dirty="0">
                <a:latin typeface="Times New Roman" charset="0"/>
                <a:ea typeface="Times New Roman" charset="0"/>
                <a:cs typeface="Times New Roman" charset="0"/>
              </a:rPr>
              <a:t>Tegenover </a:t>
            </a:r>
            <a:r>
              <a:rPr lang="nl-NL" b="1" dirty="0">
                <a:solidFill>
                  <a:srgbClr val="0070C0"/>
                </a:solidFill>
                <a:latin typeface="Times New Roman" charset="0"/>
                <a:ea typeface="Times New Roman" charset="0"/>
                <a:cs typeface="Times New Roman" charset="0"/>
              </a:rPr>
              <a:t>bureaucratische</a:t>
            </a:r>
            <a:r>
              <a:rPr lang="nl-NL" dirty="0">
                <a:solidFill>
                  <a:srgbClr val="0070C0"/>
                </a:solidFill>
                <a:latin typeface="Times New Roman" charset="0"/>
                <a:ea typeface="Times New Roman" charset="0"/>
                <a:cs typeface="Times New Roman" charset="0"/>
              </a:rPr>
              <a:t> </a:t>
            </a:r>
            <a:r>
              <a:rPr lang="nl-NL" dirty="0">
                <a:latin typeface="Times New Roman" charset="0"/>
                <a:ea typeface="Times New Roman" charset="0"/>
                <a:cs typeface="Times New Roman" charset="0"/>
              </a:rPr>
              <a:t>afstand:</a:t>
            </a:r>
          </a:p>
          <a:p>
            <a:pPr lvl="1"/>
            <a:r>
              <a:rPr lang="nl-NL" sz="1800" dirty="0">
                <a:latin typeface="Times New Roman" charset="0"/>
                <a:ea typeface="Times New Roman" charset="0"/>
                <a:cs typeface="Times New Roman" charset="0"/>
              </a:rPr>
              <a:t>Maatwerk </a:t>
            </a:r>
            <a:r>
              <a:rPr lang="nl-NL" sz="1800" dirty="0">
                <a:solidFill>
                  <a:srgbClr val="0070C0"/>
                </a:solidFill>
                <a:latin typeface="Times New Roman" charset="0"/>
                <a:ea typeface="Times New Roman" charset="0"/>
                <a:cs typeface="Times New Roman" charset="0"/>
              </a:rPr>
              <a:t>vs. gelijkheid</a:t>
            </a:r>
          </a:p>
          <a:p>
            <a:pPr lvl="1"/>
            <a:r>
              <a:rPr lang="nl-NL" sz="1800" dirty="0">
                <a:latin typeface="Times New Roman" charset="0"/>
                <a:ea typeface="Times New Roman" charset="0"/>
                <a:cs typeface="Times New Roman" charset="0"/>
              </a:rPr>
              <a:t>Creativiteit </a:t>
            </a:r>
            <a:r>
              <a:rPr lang="nl-NL" sz="1800" dirty="0">
                <a:solidFill>
                  <a:srgbClr val="0070C0"/>
                </a:solidFill>
                <a:latin typeface="Times New Roman" charset="0"/>
                <a:ea typeface="Times New Roman" charset="0"/>
                <a:cs typeface="Times New Roman" charset="0"/>
              </a:rPr>
              <a:t>vs. procedures  </a:t>
            </a:r>
          </a:p>
          <a:p>
            <a:pPr lvl="1"/>
            <a:r>
              <a:rPr lang="nl-NL" sz="1800" dirty="0">
                <a:latin typeface="Times New Roman" charset="0"/>
                <a:ea typeface="Times New Roman" charset="0"/>
                <a:cs typeface="Times New Roman" charset="0"/>
              </a:rPr>
              <a:t>Vertrouwdheid </a:t>
            </a:r>
            <a:r>
              <a:rPr lang="nl-NL" sz="1800" dirty="0">
                <a:solidFill>
                  <a:srgbClr val="0070C0"/>
                </a:solidFill>
                <a:latin typeface="Times New Roman" charset="0"/>
                <a:ea typeface="Times New Roman" charset="0"/>
                <a:cs typeface="Times New Roman" charset="0"/>
              </a:rPr>
              <a:t>vs. anonimiteit</a:t>
            </a:r>
          </a:p>
          <a:p>
            <a:pPr lvl="1"/>
            <a:r>
              <a:rPr lang="nl-NL" sz="1800" dirty="0">
                <a:latin typeface="Times New Roman" charset="0"/>
                <a:ea typeface="Times New Roman" charset="0"/>
                <a:cs typeface="Times New Roman" charset="0"/>
              </a:rPr>
              <a:t>Efficiëntie: </a:t>
            </a:r>
            <a:r>
              <a:rPr lang="nl-NL" sz="1800" dirty="0">
                <a:solidFill>
                  <a:schemeClr val="accent1"/>
                </a:solidFill>
                <a:latin typeface="Times New Roman" charset="0"/>
                <a:ea typeface="Times New Roman" charset="0"/>
                <a:cs typeface="Times New Roman" charset="0"/>
              </a:rPr>
              <a:t>korte lijnen </a:t>
            </a:r>
            <a:r>
              <a:rPr lang="nl-NL" sz="1800" dirty="0" err="1">
                <a:solidFill>
                  <a:schemeClr val="accent1"/>
                </a:solidFill>
                <a:latin typeface="Times New Roman" charset="0"/>
                <a:ea typeface="Times New Roman" charset="0"/>
                <a:cs typeface="Times New Roman" charset="0"/>
              </a:rPr>
              <a:t>vs</a:t>
            </a:r>
            <a:r>
              <a:rPr lang="nl-NL" sz="1800" dirty="0">
                <a:solidFill>
                  <a:schemeClr val="accent1"/>
                </a:solidFill>
                <a:latin typeface="Times New Roman" charset="0"/>
                <a:ea typeface="Times New Roman" charset="0"/>
                <a:cs typeface="Times New Roman" charset="0"/>
              </a:rPr>
              <a:t> taakverdeling </a:t>
            </a:r>
          </a:p>
          <a:p>
            <a:pPr lvl="1"/>
            <a:r>
              <a:rPr lang="nl-NL" sz="1800" dirty="0">
                <a:latin typeface="Times New Roman" charset="0"/>
                <a:ea typeface="Times New Roman" charset="0"/>
                <a:cs typeface="Times New Roman" charset="0"/>
              </a:rPr>
              <a:t>Integraliteit </a:t>
            </a:r>
            <a:r>
              <a:rPr lang="nl-NL" sz="1800" dirty="0">
                <a:solidFill>
                  <a:srgbClr val="4472C4"/>
                </a:solidFill>
                <a:latin typeface="Times New Roman" charset="0"/>
                <a:ea typeface="Times New Roman" charset="0"/>
                <a:cs typeface="Times New Roman" charset="0"/>
              </a:rPr>
              <a:t>vs. taakgericht werken</a:t>
            </a:r>
          </a:p>
          <a:p>
            <a:r>
              <a:rPr lang="nl-NL" dirty="0">
                <a:latin typeface="Times New Roman" charset="0"/>
                <a:ea typeface="Times New Roman" charset="0"/>
                <a:cs typeface="Times New Roman" charset="0"/>
              </a:rPr>
              <a:t>Tegenover </a:t>
            </a:r>
            <a:r>
              <a:rPr lang="nl-NL" b="1" dirty="0">
                <a:solidFill>
                  <a:srgbClr val="C00000"/>
                </a:solidFill>
                <a:latin typeface="Times New Roman" charset="0"/>
                <a:ea typeface="Times New Roman" charset="0"/>
                <a:cs typeface="Times New Roman" charset="0"/>
              </a:rPr>
              <a:t>professionele</a:t>
            </a:r>
            <a:r>
              <a:rPr lang="nl-NL" dirty="0">
                <a:solidFill>
                  <a:srgbClr val="C00000"/>
                </a:solidFill>
                <a:latin typeface="Times New Roman" charset="0"/>
                <a:ea typeface="Times New Roman" charset="0"/>
                <a:cs typeface="Times New Roman" charset="0"/>
              </a:rPr>
              <a:t> </a:t>
            </a:r>
            <a:r>
              <a:rPr lang="nl-NL" dirty="0">
                <a:latin typeface="Times New Roman" charset="0"/>
                <a:ea typeface="Times New Roman" charset="0"/>
                <a:cs typeface="Times New Roman" charset="0"/>
              </a:rPr>
              <a:t>afstand:</a:t>
            </a:r>
          </a:p>
          <a:p>
            <a:pPr lvl="1"/>
            <a:r>
              <a:rPr lang="nl-NL" sz="1800" dirty="0">
                <a:latin typeface="Times New Roman" charset="0"/>
                <a:ea typeface="Times New Roman" charset="0"/>
                <a:cs typeface="Times New Roman" charset="0"/>
              </a:rPr>
              <a:t>Alledaagse kennis </a:t>
            </a:r>
            <a:r>
              <a:rPr lang="nl-NL" sz="1800" dirty="0">
                <a:solidFill>
                  <a:srgbClr val="C00000"/>
                </a:solidFill>
                <a:latin typeface="Times New Roman" charset="0"/>
                <a:ea typeface="Times New Roman" charset="0"/>
                <a:cs typeface="Times New Roman" charset="0"/>
              </a:rPr>
              <a:t>vs. professionele expertise </a:t>
            </a:r>
          </a:p>
          <a:p>
            <a:pPr lvl="1"/>
            <a:r>
              <a:rPr lang="nl-NL" sz="1800" dirty="0" err="1">
                <a:latin typeface="Times New Roman" charset="0"/>
                <a:ea typeface="Times New Roman" charset="0"/>
                <a:cs typeface="Times New Roman" charset="0"/>
              </a:rPr>
              <a:t>Ontzorgen</a:t>
            </a:r>
            <a:r>
              <a:rPr lang="nl-NL" sz="1800" dirty="0">
                <a:latin typeface="Times New Roman" charset="0"/>
                <a:ea typeface="Times New Roman" charset="0"/>
                <a:cs typeface="Times New Roman" charset="0"/>
              </a:rPr>
              <a:t> en normaliseren </a:t>
            </a:r>
            <a:r>
              <a:rPr lang="nl-NL" sz="1800" dirty="0">
                <a:solidFill>
                  <a:srgbClr val="C00000"/>
                </a:solidFill>
                <a:latin typeface="Times New Roman" charset="0"/>
                <a:ea typeface="Times New Roman" charset="0"/>
                <a:cs typeface="Times New Roman" charset="0"/>
              </a:rPr>
              <a:t>vs. deskundige behandeling </a:t>
            </a:r>
          </a:p>
          <a:p>
            <a:pPr lvl="1"/>
            <a:r>
              <a:rPr lang="nl-NL" sz="1800" dirty="0">
                <a:latin typeface="Times New Roman" charset="0"/>
                <a:ea typeface="Times New Roman" charset="0"/>
                <a:cs typeface="Times New Roman" charset="0"/>
              </a:rPr>
              <a:t>Aansluiting op vraag </a:t>
            </a:r>
            <a:r>
              <a:rPr lang="nl-NL" sz="1800" dirty="0">
                <a:solidFill>
                  <a:srgbClr val="FF0000"/>
                </a:solidFill>
                <a:latin typeface="Times New Roman" charset="0"/>
                <a:ea typeface="Times New Roman" charset="0"/>
                <a:cs typeface="Times New Roman" charset="0"/>
              </a:rPr>
              <a:t>vs. specialisering</a:t>
            </a:r>
            <a:r>
              <a:rPr lang="nl-NL" sz="1800" dirty="0">
                <a:latin typeface="Times New Roman" charset="0"/>
                <a:ea typeface="Times New Roman" charset="0"/>
                <a:cs typeface="Times New Roman" charset="0"/>
              </a:rPr>
              <a:t> </a:t>
            </a:r>
          </a:p>
          <a:p>
            <a:pPr lvl="1"/>
            <a:r>
              <a:rPr lang="nl-NL" sz="1800" dirty="0">
                <a:latin typeface="Times New Roman" charset="0"/>
                <a:ea typeface="Times New Roman" charset="0"/>
                <a:cs typeface="Times New Roman" charset="0"/>
              </a:rPr>
              <a:t>Preventie: alledaagse signalen </a:t>
            </a:r>
            <a:r>
              <a:rPr lang="nl-NL" sz="1800" dirty="0">
                <a:solidFill>
                  <a:srgbClr val="FF0000"/>
                </a:solidFill>
                <a:latin typeface="Times New Roman" charset="0"/>
                <a:ea typeface="Times New Roman" charset="0"/>
                <a:cs typeface="Times New Roman" charset="0"/>
              </a:rPr>
              <a:t>vs. klinische blik </a:t>
            </a:r>
          </a:p>
          <a:p>
            <a:r>
              <a:rPr lang="nl-NL" dirty="0">
                <a:latin typeface="Times New Roman" charset="0"/>
                <a:ea typeface="Times New Roman" charset="0"/>
                <a:cs typeface="Times New Roman" charset="0"/>
              </a:rPr>
              <a:t>Tegenover afstand van </a:t>
            </a:r>
            <a:r>
              <a:rPr lang="nl-NL" b="1" dirty="0">
                <a:solidFill>
                  <a:srgbClr val="7030A0"/>
                </a:solidFill>
                <a:latin typeface="Times New Roman" charset="0"/>
                <a:ea typeface="Times New Roman" charset="0"/>
                <a:cs typeface="Times New Roman" charset="0"/>
              </a:rPr>
              <a:t>markt</a:t>
            </a:r>
            <a:r>
              <a:rPr lang="nl-NL" dirty="0">
                <a:latin typeface="Times New Roman" charset="0"/>
                <a:ea typeface="Times New Roman" charset="0"/>
                <a:cs typeface="Times New Roman" charset="0"/>
              </a:rPr>
              <a:t>:</a:t>
            </a:r>
          </a:p>
          <a:p>
            <a:pPr lvl="1"/>
            <a:r>
              <a:rPr lang="nl-NL" sz="1800" dirty="0">
                <a:latin typeface="Times New Roman" charset="0"/>
                <a:ea typeface="Times New Roman" charset="0"/>
                <a:cs typeface="Times New Roman" charset="0"/>
              </a:rPr>
              <a:t>Stabiliteit </a:t>
            </a:r>
            <a:r>
              <a:rPr lang="nl-NL" sz="1800" dirty="0">
                <a:solidFill>
                  <a:srgbClr val="7030A0"/>
                </a:solidFill>
                <a:latin typeface="Times New Roman" charset="0"/>
                <a:ea typeface="Times New Roman" charset="0"/>
                <a:cs typeface="Times New Roman" charset="0"/>
              </a:rPr>
              <a:t>vs. aanbesteding</a:t>
            </a:r>
          </a:p>
          <a:p>
            <a:pPr lvl="1"/>
            <a:r>
              <a:rPr lang="nl-NL" sz="1800" dirty="0">
                <a:latin typeface="Times New Roman" charset="0"/>
                <a:ea typeface="Times New Roman" charset="0"/>
                <a:cs typeface="Times New Roman" charset="0"/>
              </a:rPr>
              <a:t>Samenwerking  </a:t>
            </a:r>
            <a:r>
              <a:rPr lang="nl-NL" sz="1800" dirty="0">
                <a:solidFill>
                  <a:srgbClr val="7030A0"/>
                </a:solidFill>
                <a:latin typeface="Times New Roman" charset="0"/>
                <a:ea typeface="Times New Roman" charset="0"/>
                <a:cs typeface="Times New Roman" charset="0"/>
              </a:rPr>
              <a:t>vs. competitie</a:t>
            </a:r>
          </a:p>
          <a:p>
            <a:endParaRPr lang="en-GB" sz="3600" dirty="0"/>
          </a:p>
        </p:txBody>
      </p:sp>
      <p:pic>
        <p:nvPicPr>
          <p:cNvPr id="13" name="Afbeelding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225" y="1736904"/>
            <a:ext cx="2541782" cy="1613830"/>
          </a:xfrm>
          <a:prstGeom prst="rect">
            <a:avLst/>
          </a:prstGeom>
        </p:spPr>
      </p:pic>
      <p:pic>
        <p:nvPicPr>
          <p:cNvPr id="15" name="Afbeelding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6755" y="5632630"/>
            <a:ext cx="2280470" cy="906282"/>
          </a:xfrm>
          <a:prstGeom prst="rect">
            <a:avLst/>
          </a:prstGeom>
        </p:spPr>
      </p:pic>
    </p:spTree>
    <p:extLst>
      <p:ext uri="{BB962C8B-B14F-4D97-AF65-F5344CB8AC3E}">
        <p14:creationId xmlns:p14="http://schemas.microsoft.com/office/powerpoint/2010/main" val="358524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err="1">
                <a:latin typeface="Times New Roman" charset="0"/>
                <a:ea typeface="Times New Roman" charset="0"/>
                <a:cs typeface="Times New Roman" charset="0"/>
              </a:rPr>
              <a:t>Solidariteit</a:t>
            </a:r>
            <a:endParaRPr lang="en-GB" b="1" dirty="0">
              <a:latin typeface="Times New Roman" charset="0"/>
              <a:ea typeface="Times New Roman" charset="0"/>
              <a:cs typeface="Times New Roman" charset="0"/>
            </a:endParaRPr>
          </a:p>
        </p:txBody>
      </p:sp>
      <p:sp>
        <p:nvSpPr>
          <p:cNvPr id="3" name="Tijdelijke aanduiding voor inhoud 2"/>
          <p:cNvSpPr>
            <a:spLocks noGrp="1"/>
          </p:cNvSpPr>
          <p:nvPr>
            <p:ph idx="1"/>
          </p:nvPr>
        </p:nvSpPr>
        <p:spPr/>
        <p:txBody>
          <a:bodyPr/>
          <a:lstStyle/>
          <a:p>
            <a:r>
              <a:rPr lang="en-GB" dirty="0" err="1">
                <a:latin typeface="Times New Roman" charset="0"/>
                <a:ea typeface="Times New Roman" charset="0"/>
                <a:cs typeface="Times New Roman" charset="0"/>
              </a:rPr>
              <a:t>Verzorgingsstaat</a:t>
            </a:r>
            <a:r>
              <a:rPr lang="en-GB" dirty="0">
                <a:latin typeface="Times New Roman" charset="0"/>
                <a:ea typeface="Times New Roman" charset="0"/>
                <a:cs typeface="Times New Roman" charset="0"/>
              </a:rPr>
              <a:t>: van ‘</a:t>
            </a:r>
            <a:r>
              <a:rPr lang="en-GB" dirty="0" err="1">
                <a:latin typeface="Times New Roman" charset="0"/>
                <a:ea typeface="Times New Roman" charset="0"/>
                <a:cs typeface="Times New Roman" charset="0"/>
              </a:rPr>
              <a:t>middel</a:t>
            </a:r>
            <a:r>
              <a:rPr lang="en-GB" dirty="0">
                <a:latin typeface="Times New Roman" charset="0"/>
                <a:ea typeface="Times New Roman" charset="0"/>
                <a:cs typeface="Times New Roman" charset="0"/>
              </a:rPr>
              <a:t> tot’ </a:t>
            </a:r>
            <a:r>
              <a:rPr lang="en-GB" dirty="0" err="1">
                <a:latin typeface="Times New Roman" charset="0"/>
                <a:ea typeface="Times New Roman" charset="0"/>
                <a:cs typeface="Times New Roman" charset="0"/>
              </a:rPr>
              <a:t>naar</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belemmering</a:t>
            </a:r>
            <a:r>
              <a:rPr lang="en-GB" dirty="0">
                <a:latin typeface="Times New Roman" charset="0"/>
                <a:ea typeface="Times New Roman" charset="0"/>
                <a:cs typeface="Times New Roman" charset="0"/>
              </a:rPr>
              <a:t> voor’ </a:t>
            </a:r>
            <a:r>
              <a:rPr lang="en-GB" dirty="0" err="1">
                <a:latin typeface="Times New Roman" charset="0"/>
                <a:ea typeface="Times New Roman" charset="0"/>
                <a:cs typeface="Times New Roman" charset="0"/>
              </a:rPr>
              <a:t>solidariteit</a:t>
            </a:r>
            <a:endParaRPr lang="en-GB" dirty="0">
              <a:latin typeface="Times New Roman" charset="0"/>
              <a:ea typeface="Times New Roman" charset="0"/>
              <a:cs typeface="Times New Roman" charset="0"/>
            </a:endParaRPr>
          </a:p>
          <a:p>
            <a:r>
              <a:rPr lang="en-GB" dirty="0">
                <a:latin typeface="Times New Roman" charset="0"/>
                <a:ea typeface="Times New Roman" charset="0"/>
                <a:cs typeface="Times New Roman" charset="0"/>
              </a:rPr>
              <a:t>Van </a:t>
            </a:r>
            <a:r>
              <a:rPr lang="en-GB" dirty="0" err="1">
                <a:latin typeface="Times New Roman" charset="0"/>
                <a:ea typeface="Times New Roman" charset="0"/>
                <a:cs typeface="Times New Roman" charset="0"/>
              </a:rPr>
              <a:t>passieve</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naar</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actieve</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solidariteit</a:t>
            </a:r>
            <a:endParaRPr lang="en-GB" dirty="0">
              <a:latin typeface="Times New Roman" charset="0"/>
              <a:ea typeface="Times New Roman" charset="0"/>
              <a:cs typeface="Times New Roman" charset="0"/>
            </a:endParaRPr>
          </a:p>
          <a:p>
            <a:r>
              <a:rPr lang="en-GB" dirty="0" err="1">
                <a:latin typeface="Times New Roman" charset="0"/>
                <a:ea typeface="Times New Roman" charset="0"/>
                <a:cs typeface="Times New Roman" charset="0"/>
              </a:rPr>
              <a:t>Lokaal</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nieuwe</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vormen</a:t>
            </a:r>
            <a:r>
              <a:rPr lang="en-GB" dirty="0">
                <a:latin typeface="Times New Roman" charset="0"/>
                <a:ea typeface="Times New Roman" charset="0"/>
                <a:cs typeface="Times New Roman" charset="0"/>
              </a:rPr>
              <a:t> van </a:t>
            </a:r>
            <a:r>
              <a:rPr lang="en-GB" dirty="0" err="1">
                <a:latin typeface="Times New Roman" charset="0"/>
                <a:ea typeface="Times New Roman" charset="0"/>
                <a:cs typeface="Times New Roman" charset="0"/>
              </a:rPr>
              <a:t>solidariteit</a:t>
            </a:r>
            <a:r>
              <a:rPr lang="en-GB" dirty="0">
                <a:latin typeface="Times New Roman" charset="0"/>
                <a:ea typeface="Times New Roman" charset="0"/>
                <a:cs typeface="Times New Roman" charset="0"/>
              </a:rPr>
              <a:t>?</a:t>
            </a:r>
          </a:p>
          <a:p>
            <a:r>
              <a:rPr lang="en-GB" dirty="0" err="1">
                <a:latin typeface="Times New Roman" charset="0"/>
                <a:ea typeface="Times New Roman" charset="0"/>
                <a:cs typeface="Times New Roman" charset="0"/>
              </a:rPr>
              <a:t>Solidariteit</a:t>
            </a:r>
            <a:r>
              <a:rPr lang="en-GB" dirty="0">
                <a:latin typeface="Times New Roman" charset="0"/>
                <a:ea typeface="Times New Roman" charset="0"/>
                <a:cs typeface="Times New Roman" charset="0"/>
              </a:rPr>
              <a:t> via ‘</a:t>
            </a:r>
            <a:r>
              <a:rPr lang="en-GB" dirty="0" err="1">
                <a:latin typeface="Times New Roman" charset="0"/>
                <a:ea typeface="Times New Roman" charset="0"/>
                <a:cs typeface="Times New Roman" charset="0"/>
              </a:rPr>
              <a:t>zelfredzaamheid</a:t>
            </a:r>
            <a:r>
              <a:rPr lang="en-GB" dirty="0">
                <a:latin typeface="Times New Roman" charset="0"/>
                <a:ea typeface="Times New Roman" charset="0"/>
                <a:cs typeface="Times New Roman" charset="0"/>
              </a:rPr>
              <a:t>’</a:t>
            </a:r>
          </a:p>
          <a:p>
            <a:endParaRPr lang="en-GB" dirty="0">
              <a:latin typeface="Times New Roman" charset="0"/>
              <a:ea typeface="Times New Roman" charset="0"/>
              <a:cs typeface="Times New Roman" charset="0"/>
            </a:endParaRPr>
          </a:p>
          <a:p>
            <a:endParaRPr lang="en-GB" dirty="0"/>
          </a:p>
          <a:p>
            <a:endParaRPr lang="en-GB" dirty="0"/>
          </a:p>
        </p:txBody>
      </p:sp>
      <p:pic>
        <p:nvPicPr>
          <p:cNvPr id="6" name="Tijdelijke aanduiding voor inhoud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342" y="4300707"/>
            <a:ext cx="4577745" cy="2332609"/>
          </a:xfrm>
          <a:prstGeom prst="rect">
            <a:avLst/>
          </a:prstGeom>
        </p:spPr>
      </p:pic>
    </p:spTree>
    <p:extLst>
      <p:ext uri="{BB962C8B-B14F-4D97-AF65-F5344CB8AC3E}">
        <p14:creationId xmlns:p14="http://schemas.microsoft.com/office/powerpoint/2010/main" val="118443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b="1" dirty="0">
                <a:latin typeface="Times New Roman" charset="0"/>
                <a:ea typeface="Times New Roman" charset="0"/>
                <a:cs typeface="Times New Roman" charset="0"/>
              </a:rPr>
              <a:t>Solidariteit via ‘zelfredzaamheid’?</a:t>
            </a:r>
            <a:br>
              <a:rPr lang="nl-NL" b="1" dirty="0">
                <a:latin typeface="Times New Roman" charset="0"/>
                <a:ea typeface="Times New Roman" charset="0"/>
                <a:cs typeface="Times New Roman" charset="0"/>
              </a:rPr>
            </a:br>
            <a:endParaRPr lang="nl-NL" sz="2222"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1117220" y="1820613"/>
            <a:ext cx="8251232" cy="4758903"/>
          </a:xfrm>
        </p:spPr>
        <p:txBody>
          <a:bodyPr>
            <a:normAutofit fontScale="70000" lnSpcReduction="20000"/>
          </a:bodyPr>
          <a:lstStyle/>
          <a:p>
            <a:pPr marL="0" indent="0">
              <a:buNone/>
            </a:pPr>
            <a:r>
              <a:rPr lang="nl-NL" sz="3600" dirty="0">
                <a:latin typeface="Times New Roman" charset="0"/>
                <a:ea typeface="Times New Roman" charset="0"/>
                <a:cs typeface="Times New Roman" charset="0"/>
              </a:rPr>
              <a:t>‘Het lichamelijke, verstandelijke, geestelijke en financiële vermogen om </a:t>
            </a:r>
            <a:r>
              <a:rPr lang="nl-NL" sz="3600" b="1" dirty="0">
                <a:latin typeface="Times New Roman" charset="0"/>
                <a:ea typeface="Times New Roman" charset="0"/>
                <a:cs typeface="Times New Roman" charset="0"/>
              </a:rPr>
              <a:t>zelf voorzieningen te treffen </a:t>
            </a:r>
            <a:r>
              <a:rPr lang="nl-NL" sz="3600" dirty="0">
                <a:latin typeface="Times New Roman" charset="0"/>
                <a:ea typeface="Times New Roman" charset="0"/>
                <a:cs typeface="Times New Roman" charset="0"/>
              </a:rPr>
              <a:t>die deelname aan het normale maatschappelijke verkeer mogelijk maken’</a:t>
            </a:r>
            <a:endParaRPr lang="nl-NL" sz="2100" dirty="0">
              <a:latin typeface="Times New Roman" charset="0"/>
              <a:ea typeface="Times New Roman" charset="0"/>
              <a:cs typeface="Times New Roman" charset="0"/>
            </a:endParaRPr>
          </a:p>
          <a:p>
            <a:endParaRPr lang="nl-NL" sz="2100" dirty="0">
              <a:latin typeface="Times New Roman" charset="0"/>
              <a:ea typeface="Times New Roman" charset="0"/>
              <a:cs typeface="Times New Roman" charset="0"/>
            </a:endParaRPr>
          </a:p>
          <a:p>
            <a:pPr marL="0" indent="0">
              <a:buNone/>
            </a:pPr>
            <a:r>
              <a:rPr lang="nl-NL" sz="3900" dirty="0">
                <a:latin typeface="Times New Roman" charset="0"/>
                <a:ea typeface="Times New Roman" charset="0"/>
                <a:cs typeface="Times New Roman" charset="0"/>
              </a:rPr>
              <a:t>Drie betekenissen:</a:t>
            </a:r>
          </a:p>
          <a:p>
            <a:pPr marL="742950" indent="-742950">
              <a:buFont typeface="+mj-lt"/>
              <a:buAutoNum type="arabicPeriod"/>
            </a:pPr>
            <a:r>
              <a:rPr lang="nl-NL" sz="3900" dirty="0">
                <a:solidFill>
                  <a:srgbClr val="C00000"/>
                </a:solidFill>
                <a:latin typeface="Times New Roman" charset="0"/>
                <a:ea typeface="Times New Roman" charset="0"/>
                <a:cs typeface="Times New Roman" charset="0"/>
              </a:rPr>
              <a:t>Zelf </a:t>
            </a:r>
            <a:r>
              <a:rPr lang="nl-NL" sz="3900" dirty="0">
                <a:latin typeface="Times New Roman" charset="0"/>
                <a:ea typeface="Times New Roman" charset="0"/>
                <a:cs typeface="Times New Roman" charset="0"/>
              </a:rPr>
              <a:t>doen:</a:t>
            </a:r>
            <a:r>
              <a:rPr lang="nl-NL" sz="3900" dirty="0">
                <a:solidFill>
                  <a:srgbClr val="C00000"/>
                </a:solidFill>
                <a:latin typeface="Times New Roman" charset="0"/>
                <a:ea typeface="Times New Roman" charset="0"/>
                <a:cs typeface="Times New Roman" charset="0"/>
              </a:rPr>
              <a:t> autarkie</a:t>
            </a:r>
          </a:p>
          <a:p>
            <a:pPr marL="742950" indent="-742950">
              <a:buFont typeface="+mj-lt"/>
              <a:buAutoNum type="arabicPeriod"/>
            </a:pPr>
            <a:r>
              <a:rPr lang="nl-NL" sz="3900" dirty="0">
                <a:solidFill>
                  <a:srgbClr val="C00000"/>
                </a:solidFill>
                <a:latin typeface="Times New Roman" charset="0"/>
                <a:ea typeface="Times New Roman" charset="0"/>
                <a:cs typeface="Times New Roman" charset="0"/>
              </a:rPr>
              <a:t>Naastenhulp </a:t>
            </a:r>
            <a:r>
              <a:rPr lang="nl-NL" sz="3900" dirty="0">
                <a:latin typeface="Times New Roman" charset="0"/>
                <a:ea typeface="Times New Roman" charset="0"/>
                <a:cs typeface="Times New Roman" charset="0"/>
              </a:rPr>
              <a:t>(‘sociaal netwerk’)</a:t>
            </a:r>
          </a:p>
          <a:p>
            <a:pPr marL="742950" indent="-742950">
              <a:buFont typeface="+mj-lt"/>
              <a:buAutoNum type="arabicPeriod"/>
            </a:pPr>
            <a:r>
              <a:rPr lang="nl-NL" sz="3900" dirty="0">
                <a:solidFill>
                  <a:srgbClr val="C00000"/>
                </a:solidFill>
                <a:latin typeface="Times New Roman" charset="0"/>
                <a:ea typeface="Times New Roman" charset="0"/>
                <a:cs typeface="Times New Roman" charset="0"/>
              </a:rPr>
              <a:t>Professionele hulp </a:t>
            </a:r>
            <a:r>
              <a:rPr lang="nl-NL" sz="3900" dirty="0">
                <a:latin typeface="Times New Roman" charset="0"/>
                <a:ea typeface="Times New Roman" charset="0"/>
                <a:cs typeface="Times New Roman" charset="0"/>
              </a:rPr>
              <a:t>vragen om het later zelf te kunnen doen</a:t>
            </a:r>
          </a:p>
          <a:p>
            <a:r>
              <a:rPr lang="nl-NL" sz="4000" dirty="0">
                <a:latin typeface="Times New Roman" charset="0"/>
                <a:ea typeface="Times New Roman" charset="0"/>
                <a:cs typeface="Times New Roman" charset="0"/>
              </a:rPr>
              <a:t>Gevolg: Grote toename zelfredzaamheid!: </a:t>
            </a:r>
            <a:r>
              <a:rPr lang="nl-NL" sz="4000" b="1" dirty="0">
                <a:latin typeface="Times New Roman" charset="0"/>
                <a:ea typeface="Times New Roman" charset="0"/>
                <a:cs typeface="Times New Roman" charset="0"/>
              </a:rPr>
              <a:t>Succes verzekerd! </a:t>
            </a:r>
            <a:endParaRPr lang="nl-NL" sz="4000" dirty="0">
              <a:latin typeface="Times New Roman" charset="0"/>
              <a:ea typeface="Times New Roman" charset="0"/>
              <a:cs typeface="Times New Roman" charset="0"/>
            </a:endParaRPr>
          </a:p>
          <a:p>
            <a:r>
              <a:rPr lang="nl-NL" sz="4000" dirty="0">
                <a:latin typeface="Times New Roman" charset="0"/>
                <a:ea typeface="Times New Roman" charset="0"/>
                <a:cs typeface="Times New Roman" charset="0"/>
              </a:rPr>
              <a:t>Probleem: Zegt niets over </a:t>
            </a:r>
            <a:r>
              <a:rPr lang="nl-NL" sz="4000" b="1" dirty="0">
                <a:latin typeface="Times New Roman" charset="0"/>
                <a:ea typeface="Times New Roman" charset="0"/>
                <a:cs typeface="Times New Roman" charset="0"/>
              </a:rPr>
              <a:t>praktijk</a:t>
            </a:r>
          </a:p>
          <a:p>
            <a:pPr marL="0" indent="0">
              <a:buNone/>
            </a:pPr>
            <a:endParaRPr lang="nl-NL" sz="39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0705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latin typeface="Times New Roman" charset="0"/>
                <a:ea typeface="Times New Roman" charset="0"/>
                <a:cs typeface="Times New Roman" charset="0"/>
              </a:rPr>
              <a:t>Zelfredzaamheid (naastenhulp) in de praktijk</a:t>
            </a: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008422565"/>
              </p:ext>
            </p:extLst>
          </p:nvPr>
        </p:nvGraphicFramePr>
        <p:xfrm>
          <a:off x="2399507" y="1828799"/>
          <a:ext cx="7077367" cy="3209570"/>
        </p:xfrm>
        <a:graphic>
          <a:graphicData uri="http://schemas.openxmlformats.org/drawingml/2006/table">
            <a:tbl>
              <a:tblPr firstRow="1" firstCol="1" bandRow="1">
                <a:tableStyleId>{5C22544A-7EE6-4342-B048-85BDC9FD1C3A}</a:tableStyleId>
              </a:tblPr>
              <a:tblGrid>
                <a:gridCol w="6069614">
                  <a:extLst>
                    <a:ext uri="{9D8B030D-6E8A-4147-A177-3AD203B41FA5}">
                      <a16:colId xmlns:a16="http://schemas.microsoft.com/office/drawing/2014/main" val="20000"/>
                    </a:ext>
                  </a:extLst>
                </a:gridCol>
                <a:gridCol w="1007753">
                  <a:extLst>
                    <a:ext uri="{9D8B030D-6E8A-4147-A177-3AD203B41FA5}">
                      <a16:colId xmlns:a16="http://schemas.microsoft.com/office/drawing/2014/main" val="20001"/>
                    </a:ext>
                  </a:extLst>
                </a:gridCol>
              </a:tblGrid>
              <a:tr h="507332">
                <a:tc>
                  <a:txBody>
                    <a:bodyPr/>
                    <a:lstStyle/>
                    <a:p>
                      <a:pPr>
                        <a:lnSpc>
                          <a:spcPct val="115000"/>
                        </a:lnSpc>
                        <a:spcAft>
                          <a:spcPts val="0"/>
                        </a:spcAft>
                      </a:pPr>
                      <a:r>
                        <a:rPr lang="nl-NL" sz="2000" i="1" dirty="0">
                          <a:solidFill>
                            <a:schemeClr val="tx1"/>
                          </a:solidFill>
                          <a:effectLst/>
                          <a:latin typeface="Times New Roman" charset="0"/>
                          <a:ea typeface="Times New Roman" charset="0"/>
                          <a:cs typeface="Times New Roman" charset="0"/>
                        </a:rPr>
                        <a:t>Meer naastenhulp</a:t>
                      </a:r>
                      <a:r>
                        <a:rPr lang="nl-NL" sz="2000" i="1" baseline="0" dirty="0">
                          <a:solidFill>
                            <a:schemeClr val="tx1"/>
                          </a:solidFill>
                          <a:effectLst/>
                          <a:latin typeface="Times New Roman" charset="0"/>
                          <a:ea typeface="Times New Roman" charset="0"/>
                          <a:cs typeface="Times New Roman" charset="0"/>
                        </a:rPr>
                        <a:t> </a:t>
                      </a:r>
                      <a:r>
                        <a:rPr lang="nl-NL" sz="2000" i="1" baseline="0" dirty="0" err="1">
                          <a:solidFill>
                            <a:schemeClr val="tx1"/>
                          </a:solidFill>
                          <a:effectLst/>
                          <a:latin typeface="Times New Roman" charset="0"/>
                          <a:ea typeface="Times New Roman" charset="0"/>
                          <a:cs typeface="Times New Roman" charset="0"/>
                        </a:rPr>
                        <a:t>nav</a:t>
                      </a:r>
                      <a:r>
                        <a:rPr lang="nl-NL" sz="2000" i="1" baseline="0" dirty="0">
                          <a:solidFill>
                            <a:schemeClr val="tx1"/>
                          </a:solidFill>
                          <a:effectLst/>
                          <a:latin typeface="Times New Roman" charset="0"/>
                          <a:ea typeface="Times New Roman" charset="0"/>
                          <a:cs typeface="Times New Roman" charset="0"/>
                        </a:rPr>
                        <a:t> keukentafelgesprek?</a:t>
                      </a:r>
                      <a:endParaRPr lang="nl-NL" sz="2000" i="1" dirty="0">
                        <a:solidFill>
                          <a:schemeClr val="tx1"/>
                        </a:solidFill>
                        <a:effectLst/>
                        <a:latin typeface="Times New Roman" charset="0"/>
                        <a:ea typeface="Times New Roman" charset="0"/>
                        <a:cs typeface="Times New Roman" charset="0"/>
                      </a:endParaRPr>
                    </a:p>
                  </a:txBody>
                  <a:tcPr marL="44450" marR="44450" marT="0" marB="0" anchor="b">
                    <a:noFill/>
                  </a:tcPr>
                </a:tc>
                <a:tc>
                  <a:txBody>
                    <a:bodyPr/>
                    <a:lstStyle/>
                    <a:p>
                      <a:pPr>
                        <a:lnSpc>
                          <a:spcPct val="107000"/>
                        </a:lnSpc>
                      </a:pPr>
                      <a:endParaRPr lang="nl-NL" sz="2000" dirty="0">
                        <a:effectLst/>
                        <a:latin typeface="Times New Roman" charset="0"/>
                        <a:ea typeface="Times New Roman" charset="0"/>
                        <a:cs typeface="Times New Roman" charset="0"/>
                      </a:endParaRPr>
                    </a:p>
                  </a:txBody>
                  <a:tcPr marL="44450" marR="44450" marT="0" marB="0" anchor="b">
                    <a:noFill/>
                  </a:tcPr>
                </a:tc>
                <a:extLst>
                  <a:ext uri="{0D108BD9-81ED-4DB2-BD59-A6C34878D82A}">
                    <a16:rowId xmlns:a16="http://schemas.microsoft.com/office/drawing/2014/main" val="10000"/>
                  </a:ext>
                </a:extLst>
              </a:tr>
              <a:tr h="507332">
                <a:tc>
                  <a:txBody>
                    <a:bodyPr/>
                    <a:lstStyle/>
                    <a:p>
                      <a:pPr>
                        <a:lnSpc>
                          <a:spcPct val="115000"/>
                        </a:lnSpc>
                        <a:spcAft>
                          <a:spcPts val="0"/>
                        </a:spcAft>
                      </a:pPr>
                      <a:r>
                        <a:rPr lang="nl-NL" sz="2000" dirty="0">
                          <a:solidFill>
                            <a:srgbClr val="C00000"/>
                          </a:solidFill>
                          <a:effectLst/>
                          <a:latin typeface="Times New Roman" charset="0"/>
                          <a:ea typeface="Times New Roman" charset="0"/>
                          <a:cs typeface="Times New Roman" charset="0"/>
                        </a:rPr>
                        <a:t>Meer naastenhulp gerealiseerd</a:t>
                      </a:r>
                    </a:p>
                  </a:txBody>
                  <a:tcPr marL="44450" marR="44450" marT="0" marB="0" anchor="b">
                    <a:noFill/>
                  </a:tcPr>
                </a:tc>
                <a:tc>
                  <a:txBody>
                    <a:bodyPr/>
                    <a:lstStyle/>
                    <a:p>
                      <a:pPr algn="r">
                        <a:lnSpc>
                          <a:spcPct val="115000"/>
                        </a:lnSpc>
                        <a:spcAft>
                          <a:spcPts val="0"/>
                        </a:spcAft>
                      </a:pPr>
                      <a:r>
                        <a:rPr lang="nl-NL" sz="2000" dirty="0">
                          <a:solidFill>
                            <a:srgbClr val="C00000"/>
                          </a:solidFill>
                          <a:effectLst/>
                          <a:latin typeface="Times New Roman" charset="0"/>
                          <a:ea typeface="Times New Roman" charset="0"/>
                          <a:cs typeface="Times New Roman" charset="0"/>
                        </a:rPr>
                        <a:t>3</a:t>
                      </a:r>
                    </a:p>
                  </a:txBody>
                  <a:tcPr marL="44450" marR="44450" marT="0" marB="0" anchor="b">
                    <a:noFill/>
                  </a:tcPr>
                </a:tc>
                <a:extLst>
                  <a:ext uri="{0D108BD9-81ED-4DB2-BD59-A6C34878D82A}">
                    <a16:rowId xmlns:a16="http://schemas.microsoft.com/office/drawing/2014/main" val="10001"/>
                  </a:ext>
                </a:extLst>
              </a:tr>
              <a:tr h="507332">
                <a:tc>
                  <a:txBody>
                    <a:bodyPr/>
                    <a:lstStyle/>
                    <a:p>
                      <a:pPr>
                        <a:lnSpc>
                          <a:spcPct val="115000"/>
                        </a:lnSpc>
                        <a:spcAft>
                          <a:spcPts val="0"/>
                        </a:spcAft>
                      </a:pPr>
                      <a:r>
                        <a:rPr lang="nl-NL" sz="2000" dirty="0">
                          <a:solidFill>
                            <a:schemeClr val="tx1"/>
                          </a:solidFill>
                          <a:effectLst/>
                          <a:latin typeface="Times New Roman" charset="0"/>
                          <a:ea typeface="Times New Roman" charset="0"/>
                          <a:cs typeface="Times New Roman" charset="0"/>
                        </a:rPr>
                        <a:t>Naastenhulp wel gevraagd; niet gerealiseerd</a:t>
                      </a:r>
                    </a:p>
                  </a:txBody>
                  <a:tcPr marL="44450" marR="44450" marT="0" marB="0" anchor="b">
                    <a:noFill/>
                  </a:tcPr>
                </a:tc>
                <a:tc>
                  <a:txBody>
                    <a:bodyPr/>
                    <a:lstStyle/>
                    <a:p>
                      <a:pPr algn="r">
                        <a:lnSpc>
                          <a:spcPct val="115000"/>
                        </a:lnSpc>
                        <a:spcAft>
                          <a:spcPts val="0"/>
                        </a:spcAft>
                      </a:pPr>
                      <a:r>
                        <a:rPr lang="nl-NL" sz="2000" dirty="0">
                          <a:effectLst/>
                          <a:latin typeface="Times New Roman" charset="0"/>
                          <a:ea typeface="Times New Roman" charset="0"/>
                          <a:cs typeface="Times New Roman" charset="0"/>
                        </a:rPr>
                        <a:t>10</a:t>
                      </a:r>
                    </a:p>
                  </a:txBody>
                  <a:tcPr marL="44450" marR="44450" marT="0" marB="0" anchor="b">
                    <a:noFill/>
                  </a:tcPr>
                </a:tc>
                <a:extLst>
                  <a:ext uri="{0D108BD9-81ED-4DB2-BD59-A6C34878D82A}">
                    <a16:rowId xmlns:a16="http://schemas.microsoft.com/office/drawing/2014/main" val="10002"/>
                  </a:ext>
                </a:extLst>
              </a:tr>
              <a:tr h="507332">
                <a:tc>
                  <a:txBody>
                    <a:bodyPr/>
                    <a:lstStyle/>
                    <a:p>
                      <a:pPr>
                        <a:lnSpc>
                          <a:spcPct val="115000"/>
                        </a:lnSpc>
                        <a:spcAft>
                          <a:spcPts val="0"/>
                        </a:spcAft>
                      </a:pPr>
                      <a:r>
                        <a:rPr lang="nl-NL" sz="2000" dirty="0">
                          <a:solidFill>
                            <a:schemeClr val="tx1"/>
                          </a:solidFill>
                          <a:effectLst/>
                          <a:latin typeface="Times New Roman" charset="0"/>
                          <a:ea typeface="Times New Roman" charset="0"/>
                          <a:cs typeface="Times New Roman" charset="0"/>
                        </a:rPr>
                        <a:t>Naasten wel ter sprake, geen expliciete</a:t>
                      </a:r>
                      <a:r>
                        <a:rPr lang="nl-NL" sz="2000" baseline="0" dirty="0">
                          <a:solidFill>
                            <a:schemeClr val="tx1"/>
                          </a:solidFill>
                          <a:effectLst/>
                          <a:latin typeface="Times New Roman" charset="0"/>
                          <a:ea typeface="Times New Roman" charset="0"/>
                          <a:cs typeface="Times New Roman" charset="0"/>
                        </a:rPr>
                        <a:t> </a:t>
                      </a:r>
                      <a:r>
                        <a:rPr lang="nl-NL" sz="2000" dirty="0">
                          <a:solidFill>
                            <a:schemeClr val="tx1"/>
                          </a:solidFill>
                          <a:effectLst/>
                          <a:latin typeface="Times New Roman" charset="0"/>
                          <a:ea typeface="Times New Roman" charset="0"/>
                          <a:cs typeface="Times New Roman" charset="0"/>
                        </a:rPr>
                        <a:t>vraag naar (meer) hulp</a:t>
                      </a:r>
                    </a:p>
                  </a:txBody>
                  <a:tcPr marL="44450" marR="44450" marT="0" marB="0" anchor="b">
                    <a:noFill/>
                  </a:tcPr>
                </a:tc>
                <a:tc>
                  <a:txBody>
                    <a:bodyPr/>
                    <a:lstStyle/>
                    <a:p>
                      <a:pPr algn="r">
                        <a:lnSpc>
                          <a:spcPct val="115000"/>
                        </a:lnSpc>
                        <a:spcAft>
                          <a:spcPts val="0"/>
                        </a:spcAft>
                      </a:pPr>
                      <a:r>
                        <a:rPr lang="nl-NL" sz="2000" dirty="0">
                          <a:effectLst/>
                          <a:latin typeface="Times New Roman" charset="0"/>
                          <a:ea typeface="Times New Roman" charset="0"/>
                          <a:cs typeface="Times New Roman" charset="0"/>
                        </a:rPr>
                        <a:t>51</a:t>
                      </a:r>
                    </a:p>
                  </a:txBody>
                  <a:tcPr marL="44450" marR="44450" marT="0" marB="0" anchor="b">
                    <a:noFill/>
                  </a:tcPr>
                </a:tc>
                <a:extLst>
                  <a:ext uri="{0D108BD9-81ED-4DB2-BD59-A6C34878D82A}">
                    <a16:rowId xmlns:a16="http://schemas.microsoft.com/office/drawing/2014/main" val="10003"/>
                  </a:ext>
                </a:extLst>
              </a:tr>
              <a:tr h="507332">
                <a:tc>
                  <a:txBody>
                    <a:bodyPr/>
                    <a:lstStyle/>
                    <a:p>
                      <a:pPr>
                        <a:lnSpc>
                          <a:spcPct val="115000"/>
                        </a:lnSpc>
                        <a:spcAft>
                          <a:spcPts val="0"/>
                        </a:spcAft>
                      </a:pPr>
                      <a:r>
                        <a:rPr lang="nl-NL" sz="2000" b="0" dirty="0">
                          <a:solidFill>
                            <a:schemeClr val="tx1"/>
                          </a:solidFill>
                          <a:effectLst/>
                          <a:latin typeface="Times New Roman" charset="0"/>
                          <a:ea typeface="Times New Roman" charset="0"/>
                          <a:cs typeface="Times New Roman" charset="0"/>
                        </a:rPr>
                        <a:t>Naasten niet ter sprake gekomen</a:t>
                      </a:r>
                    </a:p>
                  </a:txBody>
                  <a:tcPr marL="44450" marR="44450" marT="0" marB="0" anchor="b">
                    <a:noFill/>
                  </a:tcPr>
                </a:tc>
                <a:tc>
                  <a:txBody>
                    <a:bodyPr/>
                    <a:lstStyle/>
                    <a:p>
                      <a:pPr algn="r">
                        <a:lnSpc>
                          <a:spcPct val="115000"/>
                        </a:lnSpc>
                        <a:spcAft>
                          <a:spcPts val="0"/>
                        </a:spcAft>
                      </a:pPr>
                      <a:r>
                        <a:rPr lang="nl-NL" sz="2000" dirty="0">
                          <a:effectLst/>
                          <a:latin typeface="Times New Roman" charset="0"/>
                          <a:ea typeface="Times New Roman" charset="0"/>
                          <a:cs typeface="Times New Roman" charset="0"/>
                        </a:rPr>
                        <a:t>2</a:t>
                      </a:r>
                    </a:p>
                  </a:txBody>
                  <a:tcPr marL="44450" marR="44450" marT="0" marB="0" anchor="b">
                    <a:noFill/>
                  </a:tcPr>
                </a:tc>
                <a:extLst>
                  <a:ext uri="{0D108BD9-81ED-4DB2-BD59-A6C34878D82A}">
                    <a16:rowId xmlns:a16="http://schemas.microsoft.com/office/drawing/2014/main" val="10004"/>
                  </a:ext>
                </a:extLst>
              </a:tr>
              <a:tr h="507332">
                <a:tc>
                  <a:txBody>
                    <a:bodyPr/>
                    <a:lstStyle/>
                    <a:p>
                      <a:pPr>
                        <a:lnSpc>
                          <a:spcPct val="115000"/>
                        </a:lnSpc>
                        <a:spcAft>
                          <a:spcPts val="0"/>
                        </a:spcAft>
                      </a:pPr>
                      <a:r>
                        <a:rPr lang="nl-NL" sz="2000" dirty="0">
                          <a:effectLst/>
                          <a:latin typeface="Times New Roman" charset="0"/>
                          <a:ea typeface="Times New Roman" charset="0"/>
                          <a:cs typeface="Times New Roman" charset="0"/>
                        </a:rPr>
                        <a:t>Totaal N</a:t>
                      </a:r>
                    </a:p>
                  </a:txBody>
                  <a:tcPr marL="44450" marR="44450" marT="0" marB="0" anchor="b">
                    <a:noFill/>
                  </a:tcPr>
                </a:tc>
                <a:tc>
                  <a:txBody>
                    <a:bodyPr/>
                    <a:lstStyle/>
                    <a:p>
                      <a:pPr algn="r">
                        <a:lnSpc>
                          <a:spcPct val="115000"/>
                        </a:lnSpc>
                        <a:spcAft>
                          <a:spcPts val="0"/>
                        </a:spcAft>
                      </a:pPr>
                      <a:r>
                        <a:rPr lang="nl-NL" sz="2000" dirty="0">
                          <a:effectLst/>
                          <a:latin typeface="Times New Roman" charset="0"/>
                          <a:ea typeface="Times New Roman" charset="0"/>
                          <a:cs typeface="Times New Roman" charset="0"/>
                        </a:rPr>
                        <a:t>66</a:t>
                      </a:r>
                    </a:p>
                  </a:txBody>
                  <a:tcPr marL="44450" marR="44450" marT="0" marB="0" anchor="b">
                    <a:noFill/>
                  </a:tcPr>
                </a:tc>
                <a:extLst>
                  <a:ext uri="{0D108BD9-81ED-4DB2-BD59-A6C34878D82A}">
                    <a16:rowId xmlns:a16="http://schemas.microsoft.com/office/drawing/2014/main" val="10005"/>
                  </a:ext>
                </a:extLst>
              </a:tr>
            </a:tbl>
          </a:graphicData>
        </a:graphic>
      </p:graphicFrame>
      <p:sp>
        <p:nvSpPr>
          <p:cNvPr id="4" name="Tijdelijke aanduiding voor datum 3"/>
          <p:cNvSpPr>
            <a:spLocks noGrp="1"/>
          </p:cNvSpPr>
          <p:nvPr>
            <p:ph type="dt" sz="half" idx="10"/>
          </p:nvPr>
        </p:nvSpPr>
        <p:spPr>
          <a:xfrm>
            <a:off x="2399506" y="5269833"/>
            <a:ext cx="7943641" cy="517356"/>
          </a:xfrm>
        </p:spPr>
        <p:txBody>
          <a:bodyPr/>
          <a:lstStyle/>
          <a:p>
            <a:pPr>
              <a:defRPr/>
            </a:pPr>
            <a:r>
              <a:rPr lang="nl-NL" dirty="0">
                <a:latin typeface="Times New Roman" charset="0"/>
                <a:ea typeface="Times New Roman" charset="0"/>
                <a:cs typeface="Times New Roman" charset="0"/>
              </a:rPr>
              <a:t>Op basis van analyse 66 keukentafelgesprekken</a:t>
            </a:r>
          </a:p>
        </p:txBody>
      </p:sp>
    </p:spTree>
    <p:extLst>
      <p:ext uri="{BB962C8B-B14F-4D97-AF65-F5344CB8AC3E}">
        <p14:creationId xmlns:p14="http://schemas.microsoft.com/office/powerpoint/2010/main" val="76977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600" y="601133"/>
            <a:ext cx="10972800" cy="1032934"/>
          </a:xfrm>
        </p:spPr>
        <p:txBody>
          <a:bodyPr>
            <a:normAutofit/>
          </a:bodyPr>
          <a:lstStyle/>
          <a:p>
            <a:pPr marL="342900" indent="-342900"/>
            <a:r>
              <a:rPr lang="nl-NL" sz="3200" b="1" dirty="0">
                <a:latin typeface="Times New Roman"/>
                <a:cs typeface="Times New Roman"/>
              </a:rPr>
              <a:t>Meer naastenhulp is zeldzaam</a:t>
            </a:r>
            <a:endParaRPr lang="nl-NL" sz="3200" dirty="0">
              <a:latin typeface="Times New Roman"/>
              <a:cs typeface="Times New Roman"/>
            </a:endParaRPr>
          </a:p>
        </p:txBody>
      </p:sp>
      <p:sp>
        <p:nvSpPr>
          <p:cNvPr id="5" name="Tijdelijke aanduiding voor tekst 4"/>
          <p:cNvSpPr>
            <a:spLocks noGrp="1"/>
          </p:cNvSpPr>
          <p:nvPr>
            <p:ph sz="half" idx="1"/>
          </p:nvPr>
        </p:nvSpPr>
        <p:spPr>
          <a:xfrm>
            <a:off x="609600" y="1761067"/>
            <a:ext cx="5802489" cy="4699000"/>
          </a:xfrm>
        </p:spPr>
        <p:txBody>
          <a:bodyPr>
            <a:normAutofit/>
          </a:bodyPr>
          <a:lstStyle/>
          <a:p>
            <a:pPr marL="0" indent="0">
              <a:buNone/>
            </a:pPr>
            <a:r>
              <a:rPr lang="nl-NL" b="1" dirty="0">
                <a:solidFill>
                  <a:srgbClr val="C00000"/>
                </a:solidFill>
                <a:latin typeface="Times New Roman"/>
                <a:cs typeface="Times New Roman"/>
              </a:rPr>
              <a:t>Capaciteit van naasten:</a:t>
            </a:r>
            <a:endParaRPr lang="nl-NL" dirty="0">
              <a:latin typeface="Times New Roman"/>
              <a:cs typeface="Times New Roman"/>
            </a:endParaRPr>
          </a:p>
          <a:p>
            <a:r>
              <a:rPr lang="nl-NL" dirty="0">
                <a:solidFill>
                  <a:schemeClr val="tx1"/>
                </a:solidFill>
                <a:latin typeface="Times New Roman"/>
                <a:cs typeface="Times New Roman"/>
              </a:rPr>
              <a:t>Wonen ver weg</a:t>
            </a:r>
          </a:p>
          <a:p>
            <a:r>
              <a:rPr lang="nl-NL" dirty="0">
                <a:solidFill>
                  <a:schemeClr val="tx1"/>
                </a:solidFill>
                <a:latin typeface="Times New Roman"/>
                <a:cs typeface="Times New Roman"/>
              </a:rPr>
              <a:t>Eigen problemen</a:t>
            </a:r>
          </a:p>
          <a:p>
            <a:r>
              <a:rPr lang="nl-NL" dirty="0">
                <a:solidFill>
                  <a:schemeClr val="tx1"/>
                </a:solidFill>
                <a:latin typeface="Times New Roman"/>
                <a:cs typeface="Times New Roman"/>
              </a:rPr>
              <a:t>Conflicten</a:t>
            </a:r>
          </a:p>
          <a:p>
            <a:r>
              <a:rPr lang="nl-NL" dirty="0">
                <a:solidFill>
                  <a:schemeClr val="tx1"/>
                </a:solidFill>
                <a:latin typeface="Times New Roman"/>
                <a:cs typeface="Times New Roman"/>
              </a:rPr>
              <a:t>Reeds overbelast</a:t>
            </a:r>
          </a:p>
          <a:p>
            <a:r>
              <a:rPr lang="nl-NL" dirty="0">
                <a:latin typeface="Times New Roman"/>
                <a:cs typeface="Times New Roman"/>
              </a:rPr>
              <a:t>Afwezig</a:t>
            </a:r>
            <a:endParaRPr lang="nl-NL" dirty="0">
              <a:solidFill>
                <a:schemeClr val="tx1"/>
              </a:solidFill>
              <a:latin typeface="Times New Roman"/>
              <a:cs typeface="Times New Roman"/>
            </a:endParaRPr>
          </a:p>
        </p:txBody>
      </p:sp>
      <p:sp>
        <p:nvSpPr>
          <p:cNvPr id="3" name="Tijdelijke aanduiding voor dianummer 2"/>
          <p:cNvSpPr>
            <a:spLocks noGrp="1"/>
          </p:cNvSpPr>
          <p:nvPr>
            <p:ph type="sldNum" sz="quarter" idx="12"/>
          </p:nvPr>
        </p:nvSpPr>
        <p:spPr/>
        <p:txBody>
          <a:bodyPr/>
          <a:lstStyle/>
          <a:p>
            <a:r>
              <a:rPr lang="nl-NL">
                <a:latin typeface="Calibri"/>
              </a:rPr>
              <a:t>| </a:t>
            </a:r>
            <a:fld id="{0914BE87-794F-914B-8238-3D0D52F4FC46}" type="slidenum">
              <a:rPr lang="nl-NL" smtClean="0">
                <a:latin typeface="Calibri"/>
              </a:rPr>
              <a:pPr/>
              <a:t>7</a:t>
            </a:fld>
            <a:endParaRPr lang="nl-NL" dirty="0">
              <a:latin typeface="Calibri"/>
            </a:endParaRPr>
          </a:p>
        </p:txBody>
      </p:sp>
      <p:pic>
        <p:nvPicPr>
          <p:cNvPr id="6" name="Tijdelijke aanduiding voor inhoud 5" descr="2015-02-05-06-34-20-CourtLady1 CM 0205.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2400" y="2001839"/>
            <a:ext cx="4698105" cy="2691608"/>
          </a:xfrm>
          <a:prstGeom prst="rect">
            <a:avLst/>
          </a:prstGeom>
        </p:spPr>
      </p:pic>
    </p:spTree>
    <p:extLst>
      <p:ext uri="{BB962C8B-B14F-4D97-AF65-F5344CB8AC3E}">
        <p14:creationId xmlns:p14="http://schemas.microsoft.com/office/powerpoint/2010/main" val="371842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b="1" dirty="0">
                <a:latin typeface="Times New Roman"/>
                <a:cs typeface="Times New Roman"/>
              </a:rPr>
              <a:t>Meer naastenhulp is zeldzaam</a:t>
            </a:r>
            <a:endParaRPr lang="en-GB" sz="3600" b="1" dirty="0"/>
          </a:p>
        </p:txBody>
      </p:sp>
      <p:sp>
        <p:nvSpPr>
          <p:cNvPr id="5" name="Tijdelijke aanduiding voor tekst 4"/>
          <p:cNvSpPr>
            <a:spLocks noGrp="1"/>
          </p:cNvSpPr>
          <p:nvPr>
            <p:ph sz="half" idx="1"/>
          </p:nvPr>
        </p:nvSpPr>
        <p:spPr/>
        <p:txBody>
          <a:bodyPr>
            <a:normAutofit/>
          </a:bodyPr>
          <a:lstStyle/>
          <a:p>
            <a:pPr marL="0" indent="0">
              <a:buNone/>
            </a:pPr>
            <a:r>
              <a:rPr lang="nl-NL" b="1" dirty="0">
                <a:solidFill>
                  <a:srgbClr val="C00000"/>
                </a:solidFill>
                <a:latin typeface="Times New Roman"/>
                <a:cs typeface="Times New Roman"/>
              </a:rPr>
              <a:t>Aard van de relaties:</a:t>
            </a:r>
          </a:p>
          <a:p>
            <a:r>
              <a:rPr lang="nl-NL" dirty="0">
                <a:solidFill>
                  <a:schemeClr val="tx1"/>
                </a:solidFill>
                <a:latin typeface="Times New Roman"/>
                <a:cs typeface="Times New Roman"/>
              </a:rPr>
              <a:t>Relaties door (meer) onderlinge hulp </a:t>
            </a:r>
            <a:r>
              <a:rPr lang="nl-NL" b="1" dirty="0">
                <a:solidFill>
                  <a:schemeClr val="tx1"/>
                </a:solidFill>
                <a:latin typeface="Times New Roman"/>
                <a:cs typeface="Times New Roman"/>
              </a:rPr>
              <a:t>onder druk</a:t>
            </a:r>
          </a:p>
          <a:p>
            <a:r>
              <a:rPr lang="nl-NL" i="1" dirty="0">
                <a:solidFill>
                  <a:schemeClr val="tx1"/>
                </a:solidFill>
                <a:latin typeface="Times New Roman"/>
                <a:cs typeface="Times New Roman"/>
              </a:rPr>
              <a:t>Familierelaties</a:t>
            </a:r>
            <a:r>
              <a:rPr lang="nl-NL" dirty="0">
                <a:solidFill>
                  <a:schemeClr val="tx1"/>
                </a:solidFill>
                <a:latin typeface="Times New Roman"/>
                <a:cs typeface="Times New Roman"/>
              </a:rPr>
              <a:t>: passende</a:t>
            </a:r>
            <a:r>
              <a:rPr lang="nl-NL" b="1" dirty="0">
                <a:solidFill>
                  <a:schemeClr val="tx1"/>
                </a:solidFill>
                <a:latin typeface="Times New Roman"/>
                <a:cs typeface="Times New Roman"/>
              </a:rPr>
              <a:t> </a:t>
            </a:r>
            <a:r>
              <a:rPr lang="nl-NL" dirty="0">
                <a:solidFill>
                  <a:schemeClr val="tx1"/>
                </a:solidFill>
                <a:latin typeface="Times New Roman"/>
                <a:cs typeface="Times New Roman"/>
              </a:rPr>
              <a:t>intimiteit</a:t>
            </a:r>
          </a:p>
          <a:p>
            <a:r>
              <a:rPr lang="nl-NL" i="1" dirty="0">
                <a:solidFill>
                  <a:schemeClr val="tx1"/>
                </a:solidFill>
                <a:latin typeface="Times New Roman"/>
                <a:cs typeface="Times New Roman"/>
              </a:rPr>
              <a:t>Burencontact</a:t>
            </a:r>
            <a:r>
              <a:rPr lang="nl-NL" dirty="0">
                <a:solidFill>
                  <a:schemeClr val="tx1"/>
                </a:solidFill>
                <a:latin typeface="Times New Roman"/>
                <a:cs typeface="Times New Roman"/>
              </a:rPr>
              <a:t>: gepaste afstand</a:t>
            </a:r>
          </a:p>
          <a:p>
            <a:r>
              <a:rPr lang="nl-NL" i="1" dirty="0">
                <a:solidFill>
                  <a:schemeClr val="tx1"/>
                </a:solidFill>
                <a:latin typeface="Times New Roman"/>
                <a:cs typeface="Times New Roman"/>
              </a:rPr>
              <a:t>Vriendschappen</a:t>
            </a:r>
            <a:r>
              <a:rPr lang="nl-NL" dirty="0">
                <a:solidFill>
                  <a:schemeClr val="tx1"/>
                </a:solidFill>
                <a:latin typeface="Times New Roman"/>
                <a:cs typeface="Times New Roman"/>
              </a:rPr>
              <a:t>: gelijkwaardigheid</a:t>
            </a:r>
            <a:endParaRPr lang="nl-NL" dirty="0">
              <a:latin typeface="Times New Roman"/>
              <a:cs typeface="Times New Roman"/>
            </a:endParaRPr>
          </a:p>
        </p:txBody>
      </p:sp>
      <p:pic>
        <p:nvPicPr>
          <p:cNvPr id="7" name="Tijdelijke aanduiding voor inhoud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73800" y="1672431"/>
            <a:ext cx="5232400" cy="4381500"/>
          </a:xfrm>
        </p:spPr>
      </p:pic>
      <p:sp>
        <p:nvSpPr>
          <p:cNvPr id="3" name="Tijdelijke aanduiding voor dianummer 2"/>
          <p:cNvSpPr>
            <a:spLocks noGrp="1"/>
          </p:cNvSpPr>
          <p:nvPr>
            <p:ph type="sldNum" sz="quarter" idx="12"/>
          </p:nvPr>
        </p:nvSpPr>
        <p:spPr/>
        <p:txBody>
          <a:bodyPr/>
          <a:lstStyle/>
          <a:p>
            <a:r>
              <a:rPr lang="nl-NL">
                <a:latin typeface="Calibri"/>
              </a:rPr>
              <a:t>| </a:t>
            </a:r>
            <a:fld id="{0914BE87-794F-914B-8238-3D0D52F4FC46}" type="slidenum">
              <a:rPr lang="nl-NL" smtClean="0">
                <a:latin typeface="Calibri"/>
              </a:rPr>
              <a:pPr/>
              <a:t>8</a:t>
            </a:fld>
            <a:endParaRPr lang="nl-NL" dirty="0">
              <a:latin typeface="Calibri"/>
            </a:endParaRPr>
          </a:p>
        </p:txBody>
      </p:sp>
    </p:spTree>
    <p:extLst>
      <p:ext uri="{BB962C8B-B14F-4D97-AF65-F5344CB8AC3E}">
        <p14:creationId xmlns:p14="http://schemas.microsoft.com/office/powerpoint/2010/main" val="289924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Times New Roman"/>
                <a:cs typeface="Times New Roman"/>
              </a:rPr>
              <a:t>Vraag aan u:</a:t>
            </a:r>
          </a:p>
        </p:txBody>
      </p:sp>
      <p:sp>
        <p:nvSpPr>
          <p:cNvPr id="3" name="Tijdelijke aanduiding voor inhoud 2"/>
          <p:cNvSpPr>
            <a:spLocks noGrp="1"/>
          </p:cNvSpPr>
          <p:nvPr>
            <p:ph sz="half" idx="1"/>
          </p:nvPr>
        </p:nvSpPr>
        <p:spPr>
          <a:xfrm>
            <a:off x="838199" y="1825625"/>
            <a:ext cx="9415051" cy="4351338"/>
          </a:xfrm>
        </p:spPr>
        <p:txBody>
          <a:bodyPr/>
          <a:lstStyle/>
          <a:p>
            <a:r>
              <a:rPr lang="nl-NL" dirty="0"/>
              <a:t>Is de rek uit de zorgzaamheid van naasten?</a:t>
            </a:r>
          </a:p>
          <a:p>
            <a:endParaRPr lang="nl-NL" dirty="0"/>
          </a:p>
          <a:p>
            <a:endParaRPr lang="nl-NL" dirty="0"/>
          </a:p>
          <a:p>
            <a:endParaRPr lang="nl-NL" dirty="0"/>
          </a:p>
          <a:p>
            <a:endParaRPr lang="nl-NL" dirty="0"/>
          </a:p>
          <a:p>
            <a:endParaRPr lang="nl-NL" dirty="0"/>
          </a:p>
        </p:txBody>
      </p:sp>
      <p:pic>
        <p:nvPicPr>
          <p:cNvPr id="5" name="Tijdelijke aanduiding voor inhoud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919169" y="2624688"/>
            <a:ext cx="5046133" cy="2012949"/>
          </a:xfrm>
        </p:spPr>
      </p:pic>
    </p:spTree>
    <p:extLst>
      <p:ext uri="{BB962C8B-B14F-4D97-AF65-F5344CB8AC3E}">
        <p14:creationId xmlns:p14="http://schemas.microsoft.com/office/powerpoint/2010/main" val="188727424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7402</TotalTime>
  <Words>1812</Words>
  <Application>Microsoft Office PowerPoint</Application>
  <PresentationFormat>Breedbeeld</PresentationFormat>
  <Paragraphs>212</Paragraphs>
  <Slides>25</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Calibri Light</vt:lpstr>
      <vt:lpstr>Lucida Grande</vt:lpstr>
      <vt:lpstr>Times New Roman</vt:lpstr>
      <vt:lpstr>Kantoorthema</vt:lpstr>
      <vt:lpstr>PowerPoint-presentatie</vt:lpstr>
      <vt:lpstr> Onderzoek door Universiteit van Amsterdam en Universiteit voor Humanistiek  De Belofte van Nabijheid 2014- 2018 </vt:lpstr>
      <vt:lpstr>Nieuwe, ‘huiselijke’ logica? </vt:lpstr>
      <vt:lpstr>Solidariteit</vt:lpstr>
      <vt:lpstr>Solidariteit via ‘zelfredzaamheid’? </vt:lpstr>
      <vt:lpstr>Zelfredzaamheid (naastenhulp) in de praktijk</vt:lpstr>
      <vt:lpstr>Meer naastenhulp is zeldzaam</vt:lpstr>
      <vt:lpstr>Meer naastenhulp is zeldzaam</vt:lpstr>
      <vt:lpstr>Vraag aan u:</vt:lpstr>
      <vt:lpstr>Aan de keukentafel:  Aansturen op naastenhulp of niet?</vt:lpstr>
      <vt:lpstr>Aansturen op naastenhulp: Prijzen</vt:lpstr>
      <vt:lpstr>Aansturen op naastenhulp: Prijzen en omzeilen zorgen</vt:lpstr>
      <vt:lpstr>Omzeilen van naastenhulp: Zorgen delen</vt:lpstr>
      <vt:lpstr>Omzeilen van zelfredzaamheid: Zorgen delen</vt:lpstr>
      <vt:lpstr>Verklaring verschil?</vt:lpstr>
      <vt:lpstr>Conclusies</vt:lpstr>
      <vt:lpstr>Ruimte voor professionals?</vt:lpstr>
      <vt:lpstr>PowerPoint-presentatie</vt:lpstr>
      <vt:lpstr>Tijd nemen vs. bureaucratie</vt:lpstr>
      <vt:lpstr>Zeggenschap claimen binnen bureaucratie</vt:lpstr>
      <vt:lpstr>Professioneel tekort</vt:lpstr>
      <vt:lpstr>Stelling:</vt:lpstr>
      <vt:lpstr>Wat te doen? Kansen voor professionaliteit</vt:lpstr>
      <vt:lpstr>Conclusie: Solidariteitstekort</vt:lpstr>
      <vt:lpstr>Dank voor uw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tania huijben</dc:creator>
  <cp:lastModifiedBy>Balesar-Paltie, Sharmila</cp:lastModifiedBy>
  <cp:revision>69</cp:revision>
  <dcterms:created xsi:type="dcterms:W3CDTF">2018-09-11T08:14:14Z</dcterms:created>
  <dcterms:modified xsi:type="dcterms:W3CDTF">2019-01-30T10:55:12Z</dcterms:modified>
</cp:coreProperties>
</file>