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68" r:id="rId4"/>
    <p:sldId id="269" r:id="rId5"/>
    <p:sldId id="280" r:id="rId6"/>
    <p:sldId id="282" r:id="rId7"/>
    <p:sldId id="283" r:id="rId8"/>
    <p:sldId id="284" r:id="rId9"/>
    <p:sldId id="288" r:id="rId10"/>
    <p:sldId id="287" r:id="rId11"/>
    <p:sldId id="291" r:id="rId12"/>
    <p:sldId id="293" r:id="rId13"/>
    <p:sldId id="292" r:id="rId14"/>
    <p:sldId id="294" r:id="rId15"/>
    <p:sldId id="295" r:id="rId16"/>
    <p:sldId id="297" r:id="rId17"/>
    <p:sldId id="296" r:id="rId18"/>
    <p:sldId id="298" r:id="rId19"/>
    <p:sldId id="278" r:id="rId20"/>
    <p:sldId id="299" r:id="rId21"/>
    <p:sldId id="301" r:id="rId22"/>
    <p:sldId id="300" r:id="rId23"/>
    <p:sldId id="305" r:id="rId24"/>
    <p:sldId id="306" r:id="rId25"/>
    <p:sldId id="302" r:id="rId26"/>
    <p:sldId id="271" r:id="rId27"/>
    <p:sldId id="272" r:id="rId28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8E18"/>
    <a:srgbClr val="3E3A35"/>
    <a:srgbClr val="A3A11A"/>
    <a:srgbClr val="A39F1E"/>
    <a:srgbClr val="9291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3" autoAdjust="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114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528F5-BCB4-4F46-96CB-2837B4F23B1C}" type="datetimeFigureOut">
              <a:rPr lang="nl-NL" smtClean="0"/>
              <a:t>20-10-2017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35196E-2AF1-41BA-98EB-4968CA79830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004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5196E-2AF1-41BA-98EB-4968CA79830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59549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5196E-2AF1-41BA-98EB-4968CA79830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3066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5196E-2AF1-41BA-98EB-4968CA79830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8839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5196E-2AF1-41BA-98EB-4968CA79830E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2952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5196E-2AF1-41BA-98EB-4968CA79830E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71775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5196E-2AF1-41BA-98EB-4968CA79830E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53849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5196E-2AF1-41BA-98EB-4968CA79830E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94280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5196E-2AF1-41BA-98EB-4968CA79830E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15776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5196E-2AF1-41BA-98EB-4968CA79830E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83369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5196E-2AF1-41BA-98EB-4968CA79830E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0417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5196E-2AF1-41BA-98EB-4968CA79830E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0275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5196E-2AF1-41BA-98EB-4968CA79830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26915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5196E-2AF1-41BA-98EB-4968CA79830E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83168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5196E-2AF1-41BA-98EB-4968CA79830E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43894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5196E-2AF1-41BA-98EB-4968CA79830E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88227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5196E-2AF1-41BA-98EB-4968CA79830E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90704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5196E-2AF1-41BA-98EB-4968CA79830E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46200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5196E-2AF1-41BA-98EB-4968CA79830E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2504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5196E-2AF1-41BA-98EB-4968CA79830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3771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5196E-2AF1-41BA-98EB-4968CA79830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9905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5196E-2AF1-41BA-98EB-4968CA79830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2325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5196E-2AF1-41BA-98EB-4968CA79830E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3361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5196E-2AF1-41BA-98EB-4968CA79830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2941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5196E-2AF1-41BA-98EB-4968CA79830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9092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5196E-2AF1-41BA-98EB-4968CA79830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1222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44BF-E618-864A-A3DB-A7E26963DD39}" type="datetimeFigureOut">
              <a:rPr lang="nl-NL" smtClean="0"/>
              <a:t>20-10-2017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64FEE-19BB-A34E-873A-4B01F9698B7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5152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44BF-E618-864A-A3DB-A7E26963DD39}" type="datetimeFigureOut">
              <a:rPr lang="nl-NL" smtClean="0"/>
              <a:t>20-10-2017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64FEE-19BB-A34E-873A-4B01F9698B7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9740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44BF-E618-864A-A3DB-A7E26963DD39}" type="datetimeFigureOut">
              <a:rPr lang="nl-NL" smtClean="0"/>
              <a:t>20-10-2017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64FEE-19BB-A34E-873A-4B01F9698B7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619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44BF-E618-864A-A3DB-A7E26963DD39}" type="datetimeFigureOut">
              <a:rPr lang="nl-NL" smtClean="0"/>
              <a:t>20-10-2017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64FEE-19BB-A34E-873A-4B01F9698B7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417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44BF-E618-864A-A3DB-A7E26963DD39}" type="datetimeFigureOut">
              <a:rPr lang="nl-NL" smtClean="0"/>
              <a:t>20-10-2017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64FEE-19BB-A34E-873A-4B01F9698B7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5921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44BF-E618-864A-A3DB-A7E26963DD39}" type="datetimeFigureOut">
              <a:rPr lang="nl-NL" smtClean="0"/>
              <a:t>20-10-2017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64FEE-19BB-A34E-873A-4B01F9698B7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8447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44BF-E618-864A-A3DB-A7E26963DD39}" type="datetimeFigureOut">
              <a:rPr lang="nl-NL" smtClean="0"/>
              <a:t>20-10-2017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64FEE-19BB-A34E-873A-4B01F9698B7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9456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44BF-E618-864A-A3DB-A7E26963DD39}" type="datetimeFigureOut">
              <a:rPr lang="nl-NL" smtClean="0"/>
              <a:t>20-10-2017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64FEE-19BB-A34E-873A-4B01F9698B7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3576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44BF-E618-864A-A3DB-A7E26963DD39}" type="datetimeFigureOut">
              <a:rPr lang="nl-NL" smtClean="0"/>
              <a:t>20-10-2017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64FEE-19BB-A34E-873A-4B01F9698B7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018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44BF-E618-864A-A3DB-A7E26963DD39}" type="datetimeFigureOut">
              <a:rPr lang="nl-NL" smtClean="0"/>
              <a:t>20-10-2017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64FEE-19BB-A34E-873A-4B01F9698B7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0848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44BF-E618-864A-A3DB-A7E26963DD39}" type="datetimeFigureOut">
              <a:rPr lang="nl-NL" smtClean="0"/>
              <a:t>20-10-2017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64FEE-19BB-A34E-873A-4B01F9698B7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0197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244BF-E618-864A-A3DB-A7E26963DD39}" type="datetimeFigureOut">
              <a:rPr lang="nl-NL" smtClean="0"/>
              <a:t>20-10-2017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64FEE-19BB-A34E-873A-4B01F9698B7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7303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voorblad-Powerpoint-SD NH 1024x7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267207" y="2796803"/>
            <a:ext cx="8142679" cy="2349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baseline="30000" dirty="0" err="1" smtClean="0">
                <a:solidFill>
                  <a:schemeClr val="bg1"/>
                </a:solidFill>
                <a:latin typeface="Arial Hebrew Light"/>
                <a:cs typeface="Arial Hebrew Light"/>
              </a:rPr>
              <a:t>Hartelijk</a:t>
            </a:r>
            <a:r>
              <a:rPr lang="en-GB" sz="8800" dirty="0" smtClean="0">
                <a:solidFill>
                  <a:schemeClr val="bg1"/>
                </a:solidFill>
                <a:latin typeface="Arial Hebrew Light"/>
                <a:cs typeface="Arial Hebrew Light"/>
              </a:rPr>
              <a:t> </a:t>
            </a:r>
            <a:r>
              <a:rPr lang="en-GB" sz="8800" dirty="0" err="1" smtClean="0">
                <a:solidFill>
                  <a:schemeClr val="bg1"/>
                </a:solidFill>
                <a:latin typeface="Arial Hebrew Light"/>
                <a:cs typeface="Arial Hebrew Light"/>
              </a:rPr>
              <a:t>welkom</a:t>
            </a:r>
            <a:r>
              <a:rPr lang="en-GB" sz="8800" baseline="30000" dirty="0" smtClean="0">
                <a:solidFill>
                  <a:schemeClr val="bg1"/>
                </a:solidFill>
                <a:latin typeface="Arial Hebrew Light"/>
                <a:cs typeface="Arial Hebrew Light"/>
              </a:rPr>
              <a:t> </a:t>
            </a:r>
            <a:r>
              <a:rPr lang="en-GB" sz="8800" baseline="30000" dirty="0" err="1" smtClean="0">
                <a:solidFill>
                  <a:schemeClr val="bg1"/>
                </a:solidFill>
                <a:latin typeface="Arial Hebrew Light"/>
                <a:cs typeface="Arial Hebrew Light"/>
              </a:rPr>
              <a:t>Actualiteitencollege</a:t>
            </a:r>
            <a:endParaRPr lang="en-GB" sz="8800" baseline="30000" dirty="0">
              <a:solidFill>
                <a:schemeClr val="bg1"/>
              </a:solidFill>
              <a:latin typeface="Arial Hebrew Light"/>
              <a:cs typeface="Arial Hebrew Light"/>
            </a:endParaRPr>
          </a:p>
        </p:txBody>
      </p:sp>
    </p:spTree>
    <p:extLst>
      <p:ext uri="{BB962C8B-B14F-4D97-AF65-F5344CB8AC3E}">
        <p14:creationId xmlns:p14="http://schemas.microsoft.com/office/powerpoint/2010/main" val="131789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4"/>
          <p:cNvSpPr txBox="1"/>
          <p:nvPr/>
        </p:nvSpPr>
        <p:spPr>
          <a:xfrm>
            <a:off x="442503" y="1311090"/>
            <a:ext cx="7101781" cy="2575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3E3A35"/>
                </a:solidFill>
              </a:rPr>
              <a:t/>
            </a:r>
            <a:br>
              <a:rPr lang="nl-NL" sz="4400" b="1" dirty="0">
                <a:solidFill>
                  <a:srgbClr val="3E3A35"/>
                </a:solidFill>
              </a:rPr>
            </a:br>
            <a:endParaRPr lang="nl-NL" sz="4400" b="1" dirty="0">
              <a:solidFill>
                <a:srgbClr val="3E3A35"/>
              </a:solidFill>
            </a:endParaRPr>
          </a:p>
          <a:p>
            <a:endParaRPr lang="nl-NL" sz="4400" b="1" dirty="0" smtClean="0">
              <a:solidFill>
                <a:srgbClr val="3E3A35"/>
              </a:solidFill>
            </a:endParaRPr>
          </a:p>
          <a:p>
            <a:endParaRPr lang="nl-NL" sz="4400" b="1" baseline="30000" dirty="0">
              <a:solidFill>
                <a:srgbClr val="3E3A35"/>
              </a:solidFill>
              <a:latin typeface="Arial Hebrew Light"/>
              <a:cs typeface="Arial Hebrew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02" y="225430"/>
            <a:ext cx="1085660" cy="108566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42503" y="276625"/>
            <a:ext cx="7200899" cy="1034465"/>
          </a:xfrm>
          <a:solidFill>
            <a:srgbClr val="A39F1E"/>
          </a:solidFill>
        </p:spPr>
        <p:txBody>
          <a:bodyPr/>
          <a:lstStyle/>
          <a:p>
            <a:pPr algn="l"/>
            <a:r>
              <a:rPr lang="nl-NL" dirty="0" smtClean="0"/>
              <a:t>  </a:t>
            </a:r>
            <a:r>
              <a:rPr lang="nl-NL" b="1" dirty="0">
                <a:solidFill>
                  <a:srgbClr val="3E3A35"/>
                </a:solidFill>
                <a:latin typeface="+mn-lt"/>
                <a:ea typeface="+mn-ea"/>
                <a:cs typeface="+mn-cs"/>
              </a:rPr>
              <a:t>Actualiteitencollege</a:t>
            </a:r>
          </a:p>
        </p:txBody>
      </p:sp>
      <p:sp>
        <p:nvSpPr>
          <p:cNvPr id="8" name="Subtitle 6"/>
          <p:cNvSpPr txBox="1">
            <a:spLocks/>
          </p:cNvSpPr>
          <p:nvPr/>
        </p:nvSpPr>
        <p:spPr>
          <a:xfrm>
            <a:off x="442503" y="6226481"/>
            <a:ext cx="8286559" cy="401491"/>
          </a:xfrm>
          <a:prstGeom prst="rect">
            <a:avLst/>
          </a:prstGeom>
          <a:solidFill>
            <a:srgbClr val="A39F1E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tabLst>
                <a:tab pos="93663" algn="l"/>
              </a:tabLst>
            </a:pPr>
            <a:r>
              <a:rPr lang="nl-NL" sz="1200" dirty="0" smtClean="0">
                <a:solidFill>
                  <a:srgbClr val="3E3A35"/>
                </a:solidFill>
              </a:rPr>
              <a:t>www.kennisplatformsdnh.nl												20 oktober 2017</a:t>
            </a:r>
            <a:endParaRPr lang="nl-NL" sz="1200" dirty="0">
              <a:solidFill>
                <a:srgbClr val="3E3A3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03" y="2642616"/>
            <a:ext cx="8217472" cy="31018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2503" y="1584665"/>
            <a:ext cx="9131265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4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4"/>
          <p:cNvSpPr txBox="1"/>
          <p:nvPr/>
        </p:nvSpPr>
        <p:spPr>
          <a:xfrm>
            <a:off x="442503" y="1311090"/>
            <a:ext cx="7101781" cy="2575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3E3A35"/>
                </a:solidFill>
              </a:rPr>
              <a:t/>
            </a:r>
            <a:br>
              <a:rPr lang="nl-NL" sz="4400" b="1" dirty="0">
                <a:solidFill>
                  <a:srgbClr val="3E3A35"/>
                </a:solidFill>
              </a:rPr>
            </a:br>
            <a:endParaRPr lang="nl-NL" sz="4400" b="1" dirty="0">
              <a:solidFill>
                <a:srgbClr val="3E3A35"/>
              </a:solidFill>
            </a:endParaRPr>
          </a:p>
          <a:p>
            <a:endParaRPr lang="nl-NL" sz="4400" b="1" dirty="0" smtClean="0">
              <a:solidFill>
                <a:srgbClr val="3E3A35"/>
              </a:solidFill>
            </a:endParaRPr>
          </a:p>
          <a:p>
            <a:endParaRPr lang="nl-NL" sz="4400" b="1" baseline="30000" dirty="0">
              <a:solidFill>
                <a:srgbClr val="3E3A35"/>
              </a:solidFill>
              <a:latin typeface="Arial Hebrew Light"/>
              <a:cs typeface="Arial Hebrew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02" y="225430"/>
            <a:ext cx="1085660" cy="108566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42503" y="276625"/>
            <a:ext cx="7200899" cy="1034465"/>
          </a:xfrm>
          <a:solidFill>
            <a:srgbClr val="A39F1E"/>
          </a:solidFill>
        </p:spPr>
        <p:txBody>
          <a:bodyPr/>
          <a:lstStyle/>
          <a:p>
            <a:pPr algn="l"/>
            <a:r>
              <a:rPr lang="nl-NL" dirty="0" smtClean="0"/>
              <a:t>  </a:t>
            </a:r>
            <a:r>
              <a:rPr lang="nl-NL" b="1" dirty="0">
                <a:solidFill>
                  <a:srgbClr val="3E3A35"/>
                </a:solidFill>
                <a:latin typeface="+mn-lt"/>
                <a:ea typeface="+mn-ea"/>
                <a:cs typeface="+mn-cs"/>
              </a:rPr>
              <a:t>Actualiteitencollege</a:t>
            </a:r>
          </a:p>
        </p:txBody>
      </p:sp>
      <p:sp>
        <p:nvSpPr>
          <p:cNvPr id="8" name="Subtitle 6"/>
          <p:cNvSpPr txBox="1">
            <a:spLocks/>
          </p:cNvSpPr>
          <p:nvPr/>
        </p:nvSpPr>
        <p:spPr>
          <a:xfrm>
            <a:off x="442503" y="6226481"/>
            <a:ext cx="8286559" cy="401491"/>
          </a:xfrm>
          <a:prstGeom prst="rect">
            <a:avLst/>
          </a:prstGeom>
          <a:solidFill>
            <a:srgbClr val="A39F1E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tabLst>
                <a:tab pos="93663" algn="l"/>
              </a:tabLst>
            </a:pPr>
            <a:r>
              <a:rPr lang="nl-NL" sz="1200" dirty="0" smtClean="0">
                <a:solidFill>
                  <a:srgbClr val="3E3A35"/>
                </a:solidFill>
              </a:rPr>
              <a:t>www.kennisplatformsdnh.nl												20 oktober 2017</a:t>
            </a:r>
            <a:endParaRPr lang="nl-NL" sz="1200" dirty="0">
              <a:solidFill>
                <a:srgbClr val="3E3A3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6" y="1609532"/>
            <a:ext cx="8019288" cy="40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9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4"/>
          <p:cNvSpPr txBox="1"/>
          <p:nvPr/>
        </p:nvSpPr>
        <p:spPr>
          <a:xfrm>
            <a:off x="442503" y="1311090"/>
            <a:ext cx="7101781" cy="2575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3E3A35"/>
                </a:solidFill>
              </a:rPr>
              <a:t/>
            </a:r>
            <a:br>
              <a:rPr lang="nl-NL" sz="4400" b="1" dirty="0">
                <a:solidFill>
                  <a:srgbClr val="3E3A35"/>
                </a:solidFill>
              </a:rPr>
            </a:br>
            <a:endParaRPr lang="nl-NL" sz="4400" b="1" dirty="0">
              <a:solidFill>
                <a:srgbClr val="3E3A35"/>
              </a:solidFill>
            </a:endParaRPr>
          </a:p>
          <a:p>
            <a:endParaRPr lang="nl-NL" sz="4400" b="1" dirty="0" smtClean="0">
              <a:solidFill>
                <a:srgbClr val="3E3A35"/>
              </a:solidFill>
            </a:endParaRPr>
          </a:p>
          <a:p>
            <a:endParaRPr lang="nl-NL" sz="4400" b="1" baseline="30000" dirty="0">
              <a:solidFill>
                <a:srgbClr val="3E3A35"/>
              </a:solidFill>
              <a:latin typeface="Arial Hebrew Light"/>
              <a:cs typeface="Arial Hebrew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02" y="225430"/>
            <a:ext cx="1085660" cy="108566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42503" y="276625"/>
            <a:ext cx="7200899" cy="1034465"/>
          </a:xfrm>
          <a:solidFill>
            <a:srgbClr val="A39F1E"/>
          </a:solidFill>
        </p:spPr>
        <p:txBody>
          <a:bodyPr/>
          <a:lstStyle/>
          <a:p>
            <a:pPr algn="l"/>
            <a:r>
              <a:rPr lang="nl-NL" dirty="0" smtClean="0"/>
              <a:t>  </a:t>
            </a:r>
            <a:r>
              <a:rPr lang="nl-NL" b="1" dirty="0">
                <a:solidFill>
                  <a:srgbClr val="3E3A35"/>
                </a:solidFill>
                <a:latin typeface="+mn-lt"/>
                <a:ea typeface="+mn-ea"/>
                <a:cs typeface="+mn-cs"/>
              </a:rPr>
              <a:t>Actualiteitencollege</a:t>
            </a:r>
          </a:p>
        </p:txBody>
      </p:sp>
      <p:sp>
        <p:nvSpPr>
          <p:cNvPr id="8" name="Subtitle 6"/>
          <p:cNvSpPr txBox="1">
            <a:spLocks/>
          </p:cNvSpPr>
          <p:nvPr/>
        </p:nvSpPr>
        <p:spPr>
          <a:xfrm>
            <a:off x="442503" y="6226481"/>
            <a:ext cx="8286559" cy="401491"/>
          </a:xfrm>
          <a:prstGeom prst="rect">
            <a:avLst/>
          </a:prstGeom>
          <a:solidFill>
            <a:srgbClr val="A39F1E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tabLst>
                <a:tab pos="93663" algn="l"/>
              </a:tabLst>
            </a:pPr>
            <a:r>
              <a:rPr lang="nl-NL" sz="1200" dirty="0" smtClean="0">
                <a:solidFill>
                  <a:srgbClr val="3E3A35"/>
                </a:solidFill>
              </a:rPr>
              <a:t>www.kennisplatformsdnh.nl												20 oktober 2017</a:t>
            </a:r>
            <a:endParaRPr lang="nl-NL" sz="1200" dirty="0">
              <a:solidFill>
                <a:srgbClr val="3E3A3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03" y="1782869"/>
            <a:ext cx="7562122" cy="37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4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4"/>
          <p:cNvSpPr txBox="1"/>
          <p:nvPr/>
        </p:nvSpPr>
        <p:spPr>
          <a:xfrm>
            <a:off x="442503" y="1311090"/>
            <a:ext cx="7101781" cy="2575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3E3A35"/>
                </a:solidFill>
              </a:rPr>
              <a:t/>
            </a:r>
            <a:br>
              <a:rPr lang="nl-NL" sz="4400" b="1" dirty="0">
                <a:solidFill>
                  <a:srgbClr val="3E3A35"/>
                </a:solidFill>
              </a:rPr>
            </a:br>
            <a:endParaRPr lang="nl-NL" sz="4400" b="1" dirty="0">
              <a:solidFill>
                <a:srgbClr val="3E3A35"/>
              </a:solidFill>
            </a:endParaRPr>
          </a:p>
          <a:p>
            <a:endParaRPr lang="nl-NL" sz="4400" b="1" dirty="0" smtClean="0">
              <a:solidFill>
                <a:srgbClr val="3E3A35"/>
              </a:solidFill>
            </a:endParaRPr>
          </a:p>
          <a:p>
            <a:endParaRPr lang="nl-NL" sz="4400" b="1" baseline="30000" dirty="0">
              <a:solidFill>
                <a:srgbClr val="3E3A35"/>
              </a:solidFill>
              <a:latin typeface="Arial Hebrew Light"/>
              <a:cs typeface="Arial Hebrew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02" y="225430"/>
            <a:ext cx="1085660" cy="108566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42503" y="276625"/>
            <a:ext cx="7200899" cy="1034465"/>
          </a:xfrm>
          <a:solidFill>
            <a:srgbClr val="A39F1E"/>
          </a:solidFill>
        </p:spPr>
        <p:txBody>
          <a:bodyPr/>
          <a:lstStyle/>
          <a:p>
            <a:pPr algn="l"/>
            <a:r>
              <a:rPr lang="nl-NL" dirty="0" smtClean="0"/>
              <a:t>  </a:t>
            </a:r>
            <a:r>
              <a:rPr lang="nl-NL" b="1" dirty="0">
                <a:solidFill>
                  <a:srgbClr val="3E3A35"/>
                </a:solidFill>
                <a:latin typeface="+mn-lt"/>
                <a:ea typeface="+mn-ea"/>
                <a:cs typeface="+mn-cs"/>
              </a:rPr>
              <a:t>Actualiteitencollege</a:t>
            </a:r>
          </a:p>
        </p:txBody>
      </p:sp>
      <p:sp>
        <p:nvSpPr>
          <p:cNvPr id="8" name="Subtitle 6"/>
          <p:cNvSpPr txBox="1">
            <a:spLocks/>
          </p:cNvSpPr>
          <p:nvPr/>
        </p:nvSpPr>
        <p:spPr>
          <a:xfrm>
            <a:off x="442503" y="6226481"/>
            <a:ext cx="8286559" cy="401491"/>
          </a:xfrm>
          <a:prstGeom prst="rect">
            <a:avLst/>
          </a:prstGeom>
          <a:solidFill>
            <a:srgbClr val="A39F1E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tabLst>
                <a:tab pos="93663" algn="l"/>
              </a:tabLst>
            </a:pPr>
            <a:r>
              <a:rPr lang="nl-NL" sz="1200" dirty="0" smtClean="0">
                <a:solidFill>
                  <a:srgbClr val="3E3A35"/>
                </a:solidFill>
              </a:rPr>
              <a:t>www.kennisplatformsdnh.nl												20 oktober 2017</a:t>
            </a:r>
            <a:endParaRPr lang="nl-NL" sz="1200" dirty="0">
              <a:solidFill>
                <a:srgbClr val="3E3A3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03" y="1728005"/>
            <a:ext cx="8197324" cy="405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5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4"/>
          <p:cNvSpPr txBox="1"/>
          <p:nvPr/>
        </p:nvSpPr>
        <p:spPr>
          <a:xfrm>
            <a:off x="442503" y="1311090"/>
            <a:ext cx="7101781" cy="2575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3E3A35"/>
                </a:solidFill>
              </a:rPr>
              <a:t/>
            </a:r>
            <a:br>
              <a:rPr lang="nl-NL" sz="4400" b="1" dirty="0">
                <a:solidFill>
                  <a:srgbClr val="3E3A35"/>
                </a:solidFill>
              </a:rPr>
            </a:br>
            <a:endParaRPr lang="nl-NL" sz="4400" b="1" dirty="0">
              <a:solidFill>
                <a:srgbClr val="3E3A35"/>
              </a:solidFill>
            </a:endParaRPr>
          </a:p>
          <a:p>
            <a:endParaRPr lang="nl-NL" sz="4400" b="1" dirty="0" smtClean="0">
              <a:solidFill>
                <a:srgbClr val="3E3A35"/>
              </a:solidFill>
            </a:endParaRPr>
          </a:p>
          <a:p>
            <a:endParaRPr lang="nl-NL" sz="4400" b="1" baseline="30000" dirty="0">
              <a:solidFill>
                <a:srgbClr val="3E3A35"/>
              </a:solidFill>
              <a:latin typeface="Arial Hebrew Light"/>
              <a:cs typeface="Arial Hebrew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02" y="225430"/>
            <a:ext cx="1085660" cy="108566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42503" y="276625"/>
            <a:ext cx="7200899" cy="1034465"/>
          </a:xfrm>
          <a:solidFill>
            <a:srgbClr val="A39F1E"/>
          </a:solidFill>
        </p:spPr>
        <p:txBody>
          <a:bodyPr/>
          <a:lstStyle/>
          <a:p>
            <a:pPr algn="l"/>
            <a:r>
              <a:rPr lang="nl-NL" dirty="0" smtClean="0"/>
              <a:t>  </a:t>
            </a:r>
            <a:r>
              <a:rPr lang="nl-NL" b="1" dirty="0">
                <a:solidFill>
                  <a:srgbClr val="3E3A35"/>
                </a:solidFill>
                <a:latin typeface="+mn-lt"/>
                <a:ea typeface="+mn-ea"/>
                <a:cs typeface="+mn-cs"/>
              </a:rPr>
              <a:t>Actualiteitencollege</a:t>
            </a:r>
          </a:p>
        </p:txBody>
      </p:sp>
      <p:sp>
        <p:nvSpPr>
          <p:cNvPr id="8" name="Subtitle 6"/>
          <p:cNvSpPr txBox="1">
            <a:spLocks/>
          </p:cNvSpPr>
          <p:nvPr/>
        </p:nvSpPr>
        <p:spPr>
          <a:xfrm>
            <a:off x="442503" y="6226481"/>
            <a:ext cx="8286559" cy="401491"/>
          </a:xfrm>
          <a:prstGeom prst="rect">
            <a:avLst/>
          </a:prstGeom>
          <a:solidFill>
            <a:srgbClr val="A39F1E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tabLst>
                <a:tab pos="93663" algn="l"/>
              </a:tabLst>
            </a:pPr>
            <a:r>
              <a:rPr lang="nl-NL" sz="1200" dirty="0" smtClean="0">
                <a:solidFill>
                  <a:srgbClr val="3E3A35"/>
                </a:solidFill>
              </a:rPr>
              <a:t>www.kennisplatformsdnh.nl												20 oktober 2017</a:t>
            </a:r>
            <a:endParaRPr lang="nl-NL" sz="1200" dirty="0">
              <a:solidFill>
                <a:srgbClr val="3E3A3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03" y="2387597"/>
            <a:ext cx="7567641" cy="21579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2503" y="1631092"/>
            <a:ext cx="6549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Van ‘single-issue’-instanties naar…</a:t>
            </a:r>
            <a:endParaRPr lang="nl-NL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84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4"/>
          <p:cNvSpPr txBox="1"/>
          <p:nvPr/>
        </p:nvSpPr>
        <p:spPr>
          <a:xfrm>
            <a:off x="442503" y="1311090"/>
            <a:ext cx="7601746" cy="1897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rgbClr val="3E3A35"/>
                </a:solidFill>
              </a:rPr>
              <a:t>… e</a:t>
            </a:r>
            <a:r>
              <a:rPr lang="nl-NL" sz="3200" b="1" dirty="0" smtClean="0">
                <a:solidFill>
                  <a:srgbClr val="3E3A35"/>
                </a:solidFill>
              </a:rPr>
              <a:t>en team verschillende professies</a:t>
            </a:r>
            <a:r>
              <a:rPr lang="nl-NL" sz="3200" b="1" dirty="0">
                <a:solidFill>
                  <a:srgbClr val="3E3A35"/>
                </a:solidFill>
              </a:rPr>
              <a:t/>
            </a:r>
            <a:br>
              <a:rPr lang="nl-NL" sz="3200" b="1" dirty="0">
                <a:solidFill>
                  <a:srgbClr val="3E3A35"/>
                </a:solidFill>
              </a:rPr>
            </a:br>
            <a:endParaRPr lang="nl-NL" sz="3200" b="1" dirty="0">
              <a:solidFill>
                <a:srgbClr val="3E3A35"/>
              </a:solidFill>
            </a:endParaRPr>
          </a:p>
          <a:p>
            <a:endParaRPr lang="nl-NL" sz="3200" b="1" dirty="0" smtClean="0">
              <a:solidFill>
                <a:srgbClr val="3E3A35"/>
              </a:solidFill>
            </a:endParaRPr>
          </a:p>
          <a:p>
            <a:endParaRPr lang="nl-NL" sz="3200" b="1" baseline="30000" dirty="0">
              <a:solidFill>
                <a:srgbClr val="3E3A35"/>
              </a:solidFill>
              <a:latin typeface="Arial Hebrew Light"/>
              <a:cs typeface="Arial Hebrew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02" y="225430"/>
            <a:ext cx="1085660" cy="108566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42503" y="276625"/>
            <a:ext cx="7200899" cy="1034465"/>
          </a:xfrm>
          <a:solidFill>
            <a:srgbClr val="A39F1E"/>
          </a:solidFill>
        </p:spPr>
        <p:txBody>
          <a:bodyPr/>
          <a:lstStyle/>
          <a:p>
            <a:pPr algn="l"/>
            <a:r>
              <a:rPr lang="nl-NL" dirty="0" smtClean="0"/>
              <a:t>  </a:t>
            </a:r>
            <a:r>
              <a:rPr lang="nl-NL" b="1" dirty="0">
                <a:solidFill>
                  <a:srgbClr val="3E3A35"/>
                </a:solidFill>
                <a:latin typeface="+mn-lt"/>
                <a:ea typeface="+mn-ea"/>
                <a:cs typeface="+mn-cs"/>
              </a:rPr>
              <a:t>Actualiteitencollege</a:t>
            </a:r>
          </a:p>
        </p:txBody>
      </p:sp>
      <p:sp>
        <p:nvSpPr>
          <p:cNvPr id="8" name="Subtitle 6"/>
          <p:cNvSpPr txBox="1">
            <a:spLocks/>
          </p:cNvSpPr>
          <p:nvPr/>
        </p:nvSpPr>
        <p:spPr>
          <a:xfrm>
            <a:off x="442503" y="6226481"/>
            <a:ext cx="8286559" cy="401491"/>
          </a:xfrm>
          <a:prstGeom prst="rect">
            <a:avLst/>
          </a:prstGeom>
          <a:solidFill>
            <a:srgbClr val="A39F1E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tabLst>
                <a:tab pos="93663" algn="l"/>
              </a:tabLst>
            </a:pPr>
            <a:r>
              <a:rPr lang="nl-NL" sz="1200" dirty="0" smtClean="0">
                <a:solidFill>
                  <a:srgbClr val="3E3A35"/>
                </a:solidFill>
              </a:rPr>
              <a:t>www.kennisplatformsdnh.nl												20 oktober 2017</a:t>
            </a:r>
            <a:endParaRPr lang="nl-NL" sz="1200" dirty="0">
              <a:solidFill>
                <a:srgbClr val="3E3A3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03" y="1810301"/>
            <a:ext cx="7851105" cy="387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3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4"/>
          <p:cNvSpPr txBox="1"/>
          <p:nvPr/>
        </p:nvSpPr>
        <p:spPr>
          <a:xfrm>
            <a:off x="442503" y="1311090"/>
            <a:ext cx="7101781" cy="2575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3E3A35"/>
                </a:solidFill>
              </a:rPr>
              <a:t/>
            </a:r>
            <a:br>
              <a:rPr lang="nl-NL" sz="4400" b="1" dirty="0">
                <a:solidFill>
                  <a:srgbClr val="3E3A35"/>
                </a:solidFill>
              </a:rPr>
            </a:br>
            <a:endParaRPr lang="nl-NL" sz="4400" b="1" dirty="0">
              <a:solidFill>
                <a:srgbClr val="3E3A35"/>
              </a:solidFill>
            </a:endParaRPr>
          </a:p>
          <a:p>
            <a:endParaRPr lang="nl-NL" sz="4400" b="1" dirty="0" smtClean="0">
              <a:solidFill>
                <a:srgbClr val="3E3A35"/>
              </a:solidFill>
            </a:endParaRPr>
          </a:p>
          <a:p>
            <a:endParaRPr lang="nl-NL" sz="4400" b="1" baseline="30000" dirty="0">
              <a:solidFill>
                <a:srgbClr val="3E3A35"/>
              </a:solidFill>
              <a:latin typeface="Arial Hebrew Light"/>
              <a:cs typeface="Arial Hebrew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02" y="225430"/>
            <a:ext cx="1085660" cy="108566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42503" y="276625"/>
            <a:ext cx="7200899" cy="1034465"/>
          </a:xfrm>
          <a:solidFill>
            <a:srgbClr val="A39F1E"/>
          </a:solidFill>
        </p:spPr>
        <p:txBody>
          <a:bodyPr/>
          <a:lstStyle/>
          <a:p>
            <a:pPr algn="l"/>
            <a:r>
              <a:rPr lang="nl-NL" dirty="0" smtClean="0"/>
              <a:t>  </a:t>
            </a:r>
            <a:r>
              <a:rPr lang="nl-NL" b="1" dirty="0">
                <a:solidFill>
                  <a:srgbClr val="3E3A35"/>
                </a:solidFill>
                <a:latin typeface="+mn-lt"/>
                <a:ea typeface="+mn-ea"/>
                <a:cs typeface="+mn-cs"/>
              </a:rPr>
              <a:t>Actualiteitencollege</a:t>
            </a:r>
          </a:p>
        </p:txBody>
      </p:sp>
      <p:sp>
        <p:nvSpPr>
          <p:cNvPr id="8" name="Subtitle 6"/>
          <p:cNvSpPr txBox="1">
            <a:spLocks/>
          </p:cNvSpPr>
          <p:nvPr/>
        </p:nvSpPr>
        <p:spPr>
          <a:xfrm>
            <a:off x="442503" y="6226481"/>
            <a:ext cx="8286559" cy="401491"/>
          </a:xfrm>
          <a:prstGeom prst="rect">
            <a:avLst/>
          </a:prstGeom>
          <a:solidFill>
            <a:srgbClr val="A39F1E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tabLst>
                <a:tab pos="93663" algn="l"/>
              </a:tabLst>
            </a:pPr>
            <a:r>
              <a:rPr lang="nl-NL" sz="1200" dirty="0" smtClean="0">
                <a:solidFill>
                  <a:srgbClr val="3E3A35"/>
                </a:solidFill>
              </a:rPr>
              <a:t>www.kennisplatformsdnh.nl												20 oktober 2017</a:t>
            </a:r>
            <a:endParaRPr lang="nl-NL" sz="1200" dirty="0">
              <a:solidFill>
                <a:srgbClr val="3E3A3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43" y="2298863"/>
            <a:ext cx="7642967" cy="36278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89069" y="1481927"/>
            <a:ext cx="11327350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5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4"/>
          <p:cNvSpPr txBox="1"/>
          <p:nvPr/>
        </p:nvSpPr>
        <p:spPr>
          <a:xfrm>
            <a:off x="442503" y="1311090"/>
            <a:ext cx="7101781" cy="2575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3E3A35"/>
                </a:solidFill>
              </a:rPr>
              <a:t/>
            </a:r>
            <a:br>
              <a:rPr lang="nl-NL" sz="4400" b="1" dirty="0">
                <a:solidFill>
                  <a:srgbClr val="3E3A35"/>
                </a:solidFill>
              </a:rPr>
            </a:br>
            <a:endParaRPr lang="nl-NL" sz="4400" b="1" dirty="0">
              <a:solidFill>
                <a:srgbClr val="3E3A35"/>
              </a:solidFill>
            </a:endParaRPr>
          </a:p>
          <a:p>
            <a:endParaRPr lang="nl-NL" sz="4400" b="1" dirty="0" smtClean="0">
              <a:solidFill>
                <a:srgbClr val="3E3A35"/>
              </a:solidFill>
            </a:endParaRPr>
          </a:p>
          <a:p>
            <a:endParaRPr lang="nl-NL" sz="4400" b="1" baseline="30000" dirty="0">
              <a:solidFill>
                <a:srgbClr val="3E3A35"/>
              </a:solidFill>
              <a:latin typeface="Arial Hebrew Light"/>
              <a:cs typeface="Arial Hebrew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02" y="225430"/>
            <a:ext cx="1085660" cy="108566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42503" y="276625"/>
            <a:ext cx="7200899" cy="1034465"/>
          </a:xfrm>
          <a:solidFill>
            <a:srgbClr val="A39F1E"/>
          </a:solidFill>
        </p:spPr>
        <p:txBody>
          <a:bodyPr/>
          <a:lstStyle/>
          <a:p>
            <a:pPr algn="l"/>
            <a:r>
              <a:rPr lang="nl-NL" dirty="0" smtClean="0"/>
              <a:t>  </a:t>
            </a:r>
            <a:r>
              <a:rPr lang="nl-NL" b="1" dirty="0">
                <a:solidFill>
                  <a:srgbClr val="3E3A35"/>
                </a:solidFill>
                <a:latin typeface="+mn-lt"/>
                <a:ea typeface="+mn-ea"/>
                <a:cs typeface="+mn-cs"/>
              </a:rPr>
              <a:t>Actualiteitencollege</a:t>
            </a:r>
          </a:p>
        </p:txBody>
      </p:sp>
      <p:sp>
        <p:nvSpPr>
          <p:cNvPr id="8" name="Subtitle 6"/>
          <p:cNvSpPr txBox="1">
            <a:spLocks/>
          </p:cNvSpPr>
          <p:nvPr/>
        </p:nvSpPr>
        <p:spPr>
          <a:xfrm>
            <a:off x="442503" y="6226481"/>
            <a:ext cx="8286559" cy="401491"/>
          </a:xfrm>
          <a:prstGeom prst="rect">
            <a:avLst/>
          </a:prstGeom>
          <a:solidFill>
            <a:srgbClr val="A39F1E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tabLst>
                <a:tab pos="93663" algn="l"/>
              </a:tabLst>
            </a:pPr>
            <a:r>
              <a:rPr lang="nl-NL" sz="1200" dirty="0" smtClean="0">
                <a:solidFill>
                  <a:srgbClr val="3E3A35"/>
                </a:solidFill>
              </a:rPr>
              <a:t>www.kennisplatformsdnh.nl												20 oktober 2017</a:t>
            </a:r>
            <a:endParaRPr lang="nl-NL" sz="1200" dirty="0">
              <a:solidFill>
                <a:srgbClr val="3E3A3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078" y="2032769"/>
            <a:ext cx="8132021" cy="40187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2503" y="1483614"/>
            <a:ext cx="8452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Motorkapoverleg: professionals beslissen samen en snel</a:t>
            </a:r>
            <a:endParaRPr lang="nl-NL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14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4"/>
          <p:cNvSpPr txBox="1"/>
          <p:nvPr/>
        </p:nvSpPr>
        <p:spPr>
          <a:xfrm>
            <a:off x="442503" y="1311090"/>
            <a:ext cx="7101781" cy="2575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3E3A35"/>
                </a:solidFill>
              </a:rPr>
              <a:t/>
            </a:r>
            <a:br>
              <a:rPr lang="nl-NL" sz="4400" b="1" dirty="0">
                <a:solidFill>
                  <a:srgbClr val="3E3A35"/>
                </a:solidFill>
              </a:rPr>
            </a:br>
            <a:endParaRPr lang="nl-NL" sz="4400" b="1" dirty="0">
              <a:solidFill>
                <a:srgbClr val="3E3A35"/>
              </a:solidFill>
            </a:endParaRPr>
          </a:p>
          <a:p>
            <a:endParaRPr lang="nl-NL" sz="4400" b="1" dirty="0" smtClean="0">
              <a:solidFill>
                <a:srgbClr val="3E3A35"/>
              </a:solidFill>
            </a:endParaRPr>
          </a:p>
          <a:p>
            <a:endParaRPr lang="nl-NL" sz="4400" b="1" baseline="30000" dirty="0">
              <a:solidFill>
                <a:srgbClr val="3E3A35"/>
              </a:solidFill>
              <a:latin typeface="Arial Hebrew Light"/>
              <a:cs typeface="Arial Hebrew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02" y="225430"/>
            <a:ext cx="1085660" cy="108566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42503" y="276625"/>
            <a:ext cx="7200899" cy="1034465"/>
          </a:xfrm>
          <a:solidFill>
            <a:srgbClr val="A39F1E"/>
          </a:solidFill>
        </p:spPr>
        <p:txBody>
          <a:bodyPr/>
          <a:lstStyle/>
          <a:p>
            <a:pPr algn="l"/>
            <a:r>
              <a:rPr lang="nl-NL" dirty="0" smtClean="0"/>
              <a:t>  </a:t>
            </a:r>
            <a:r>
              <a:rPr lang="nl-NL" b="1" dirty="0">
                <a:solidFill>
                  <a:srgbClr val="3E3A35"/>
                </a:solidFill>
                <a:latin typeface="+mn-lt"/>
                <a:ea typeface="+mn-ea"/>
                <a:cs typeface="+mn-cs"/>
              </a:rPr>
              <a:t>Actualiteitencollege</a:t>
            </a:r>
          </a:p>
        </p:txBody>
      </p:sp>
      <p:sp>
        <p:nvSpPr>
          <p:cNvPr id="8" name="Subtitle 6"/>
          <p:cNvSpPr txBox="1">
            <a:spLocks/>
          </p:cNvSpPr>
          <p:nvPr/>
        </p:nvSpPr>
        <p:spPr>
          <a:xfrm>
            <a:off x="442503" y="6226481"/>
            <a:ext cx="8286559" cy="401491"/>
          </a:xfrm>
          <a:prstGeom prst="rect">
            <a:avLst/>
          </a:prstGeom>
          <a:solidFill>
            <a:srgbClr val="A39F1E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tabLst>
                <a:tab pos="93663" algn="l"/>
              </a:tabLst>
            </a:pPr>
            <a:r>
              <a:rPr lang="nl-NL" sz="1200" dirty="0" smtClean="0">
                <a:solidFill>
                  <a:srgbClr val="3E3A35"/>
                </a:solidFill>
              </a:rPr>
              <a:t>www.kennisplatformsdnh.nl												20 oktober 2017</a:t>
            </a:r>
            <a:endParaRPr lang="nl-NL" sz="1200" dirty="0">
              <a:solidFill>
                <a:srgbClr val="3E3A3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03" y="1851476"/>
            <a:ext cx="7561402" cy="383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4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02" y="225430"/>
            <a:ext cx="1085660" cy="108566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42503" y="276625"/>
            <a:ext cx="7200899" cy="1034465"/>
          </a:xfrm>
          <a:solidFill>
            <a:srgbClr val="A39F1E"/>
          </a:solidFill>
        </p:spPr>
        <p:txBody>
          <a:bodyPr/>
          <a:lstStyle/>
          <a:p>
            <a:pPr algn="l"/>
            <a:r>
              <a:rPr lang="nl-NL" dirty="0" smtClean="0"/>
              <a:t>  </a:t>
            </a:r>
            <a:r>
              <a:rPr lang="nl-NL" b="1" dirty="0">
                <a:solidFill>
                  <a:srgbClr val="3E3A35"/>
                </a:solidFill>
                <a:latin typeface="+mn-lt"/>
                <a:ea typeface="+mn-ea"/>
                <a:cs typeface="+mn-cs"/>
              </a:rPr>
              <a:t>Actualiteitencollege</a:t>
            </a:r>
          </a:p>
        </p:txBody>
      </p:sp>
      <p:sp>
        <p:nvSpPr>
          <p:cNvPr id="8" name="Subtitle 6"/>
          <p:cNvSpPr txBox="1">
            <a:spLocks/>
          </p:cNvSpPr>
          <p:nvPr/>
        </p:nvSpPr>
        <p:spPr>
          <a:xfrm>
            <a:off x="442503" y="6226481"/>
            <a:ext cx="8286559" cy="401491"/>
          </a:xfrm>
          <a:prstGeom prst="rect">
            <a:avLst/>
          </a:prstGeom>
          <a:solidFill>
            <a:srgbClr val="A39F1E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tabLst>
                <a:tab pos="93663" algn="l"/>
              </a:tabLst>
            </a:pPr>
            <a:r>
              <a:rPr lang="nl-NL" sz="1200" dirty="0" smtClean="0">
                <a:solidFill>
                  <a:srgbClr val="3E3A35"/>
                </a:solidFill>
              </a:rPr>
              <a:t>www.kennisplatformsdnh.nl												20 oktober 2017</a:t>
            </a:r>
            <a:endParaRPr lang="nl-NL" sz="1200" dirty="0">
              <a:solidFill>
                <a:srgbClr val="3E3A35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31" y="1984249"/>
            <a:ext cx="8256946" cy="377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4"/>
          <p:cNvSpPr txBox="1"/>
          <p:nvPr/>
        </p:nvSpPr>
        <p:spPr>
          <a:xfrm>
            <a:off x="643725" y="2343445"/>
            <a:ext cx="8142679" cy="2575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 smtClean="0">
                <a:solidFill>
                  <a:srgbClr val="3E3A35"/>
                </a:solidFill>
              </a:rPr>
              <a:t>Welkom door Carla Kolner,</a:t>
            </a:r>
          </a:p>
          <a:p>
            <a:r>
              <a:rPr lang="nl-NL" sz="4400" b="1" dirty="0" smtClean="0">
                <a:solidFill>
                  <a:srgbClr val="3E3A35"/>
                </a:solidFill>
              </a:rPr>
              <a:t>Programmamanager </a:t>
            </a:r>
          </a:p>
          <a:p>
            <a:endParaRPr lang="nl-NL" sz="4400" b="1" dirty="0" smtClean="0">
              <a:solidFill>
                <a:srgbClr val="3E3A35"/>
              </a:solidFill>
            </a:endParaRPr>
          </a:p>
          <a:p>
            <a:endParaRPr lang="nl-NL" sz="4400" b="1" baseline="30000" dirty="0">
              <a:solidFill>
                <a:srgbClr val="3E3A35"/>
              </a:solidFill>
              <a:latin typeface="Arial Hebrew Light"/>
              <a:cs typeface="Arial Hebrew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01" y="276625"/>
            <a:ext cx="1034465" cy="103446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42503" y="276625"/>
            <a:ext cx="7200899" cy="1034465"/>
          </a:xfrm>
          <a:solidFill>
            <a:srgbClr val="A39F1E"/>
          </a:solidFill>
        </p:spPr>
        <p:txBody>
          <a:bodyPr/>
          <a:lstStyle/>
          <a:p>
            <a:pPr algn="l"/>
            <a:r>
              <a:rPr lang="nl-NL" dirty="0" smtClean="0"/>
              <a:t>  </a:t>
            </a:r>
            <a:r>
              <a:rPr lang="nl-NL" b="1" dirty="0">
                <a:solidFill>
                  <a:srgbClr val="3E3A35"/>
                </a:solidFill>
                <a:latin typeface="+mn-lt"/>
                <a:ea typeface="+mn-ea"/>
                <a:cs typeface="+mn-cs"/>
              </a:rPr>
              <a:t>Actualiteitencollege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42503" y="6226481"/>
            <a:ext cx="8286559" cy="401491"/>
          </a:xfrm>
          <a:solidFill>
            <a:srgbClr val="A39F1E"/>
          </a:solidFill>
        </p:spPr>
        <p:txBody>
          <a:bodyPr>
            <a:normAutofit/>
          </a:bodyPr>
          <a:lstStyle/>
          <a:p>
            <a:pPr algn="r">
              <a:tabLst>
                <a:tab pos="93663" algn="l"/>
              </a:tabLst>
            </a:pPr>
            <a:r>
              <a:rPr lang="nl-NL" sz="1200" dirty="0" smtClean="0">
                <a:solidFill>
                  <a:srgbClr val="3E3A35"/>
                </a:solidFill>
              </a:rPr>
              <a:t>www.kennisplatformsdnh.nl												20 oktober 2017</a:t>
            </a:r>
            <a:endParaRPr lang="nl-NL" sz="1200" dirty="0">
              <a:solidFill>
                <a:srgbClr val="3E3A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30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02" y="225430"/>
            <a:ext cx="1085660" cy="108566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42503" y="276625"/>
            <a:ext cx="7200899" cy="1034465"/>
          </a:xfrm>
          <a:solidFill>
            <a:srgbClr val="A39F1E"/>
          </a:solidFill>
        </p:spPr>
        <p:txBody>
          <a:bodyPr/>
          <a:lstStyle/>
          <a:p>
            <a:pPr algn="l"/>
            <a:r>
              <a:rPr lang="nl-NL" dirty="0" smtClean="0"/>
              <a:t>  </a:t>
            </a:r>
            <a:r>
              <a:rPr lang="nl-NL" b="1" dirty="0">
                <a:solidFill>
                  <a:srgbClr val="3E3A35"/>
                </a:solidFill>
                <a:latin typeface="+mn-lt"/>
                <a:ea typeface="+mn-ea"/>
                <a:cs typeface="+mn-cs"/>
              </a:rPr>
              <a:t>Actualiteitencollege</a:t>
            </a:r>
          </a:p>
        </p:txBody>
      </p:sp>
      <p:sp>
        <p:nvSpPr>
          <p:cNvPr id="8" name="Subtitle 6"/>
          <p:cNvSpPr txBox="1">
            <a:spLocks/>
          </p:cNvSpPr>
          <p:nvPr/>
        </p:nvSpPr>
        <p:spPr>
          <a:xfrm>
            <a:off x="442503" y="6226481"/>
            <a:ext cx="8286559" cy="401491"/>
          </a:xfrm>
          <a:prstGeom prst="rect">
            <a:avLst/>
          </a:prstGeom>
          <a:solidFill>
            <a:srgbClr val="A39F1E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tabLst>
                <a:tab pos="93663" algn="l"/>
              </a:tabLst>
            </a:pPr>
            <a:r>
              <a:rPr lang="nl-NL" sz="1200" dirty="0" smtClean="0">
                <a:solidFill>
                  <a:srgbClr val="3E3A35"/>
                </a:solidFill>
              </a:rPr>
              <a:t>www.kennisplatformsdnh.nl												20 oktober 2017</a:t>
            </a:r>
            <a:endParaRPr lang="nl-NL" sz="1200" dirty="0">
              <a:solidFill>
                <a:srgbClr val="3E3A35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03" y="2091025"/>
            <a:ext cx="7762188" cy="38359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2503" y="1408670"/>
            <a:ext cx="5931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In- of exclusie?</a:t>
            </a:r>
            <a:endParaRPr lang="nl-NL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49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02" y="225430"/>
            <a:ext cx="1085660" cy="108566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42503" y="276625"/>
            <a:ext cx="7200899" cy="1034465"/>
          </a:xfrm>
          <a:solidFill>
            <a:srgbClr val="A39F1E"/>
          </a:solidFill>
        </p:spPr>
        <p:txBody>
          <a:bodyPr/>
          <a:lstStyle/>
          <a:p>
            <a:pPr algn="l"/>
            <a:r>
              <a:rPr lang="nl-NL" dirty="0" smtClean="0"/>
              <a:t>  </a:t>
            </a:r>
            <a:r>
              <a:rPr lang="nl-NL" b="1" dirty="0">
                <a:solidFill>
                  <a:srgbClr val="3E3A35"/>
                </a:solidFill>
                <a:latin typeface="+mn-lt"/>
                <a:ea typeface="+mn-ea"/>
                <a:cs typeface="+mn-cs"/>
              </a:rPr>
              <a:t>Actualiteitencollege</a:t>
            </a:r>
          </a:p>
        </p:txBody>
      </p:sp>
      <p:sp>
        <p:nvSpPr>
          <p:cNvPr id="8" name="Subtitle 6"/>
          <p:cNvSpPr txBox="1">
            <a:spLocks/>
          </p:cNvSpPr>
          <p:nvPr/>
        </p:nvSpPr>
        <p:spPr>
          <a:xfrm>
            <a:off x="442503" y="6226481"/>
            <a:ext cx="8286559" cy="401491"/>
          </a:xfrm>
          <a:prstGeom prst="rect">
            <a:avLst/>
          </a:prstGeom>
          <a:solidFill>
            <a:srgbClr val="A39F1E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tabLst>
                <a:tab pos="93663" algn="l"/>
              </a:tabLst>
            </a:pPr>
            <a:r>
              <a:rPr lang="nl-NL" sz="1200" dirty="0" smtClean="0">
                <a:solidFill>
                  <a:srgbClr val="3E3A35"/>
                </a:solidFill>
              </a:rPr>
              <a:t>www.kennisplatformsdnh.nl												20 oktober 2017</a:t>
            </a:r>
            <a:endParaRPr lang="nl-NL" sz="1200" dirty="0">
              <a:solidFill>
                <a:srgbClr val="3E3A3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00" y="1646045"/>
            <a:ext cx="8098713" cy="36940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5200" y="5460115"/>
            <a:ext cx="6685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Van gescheiden werelden naar…</a:t>
            </a:r>
            <a:endParaRPr lang="nl-NL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65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02" y="225430"/>
            <a:ext cx="1085660" cy="108566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42503" y="276625"/>
            <a:ext cx="7200899" cy="1034465"/>
          </a:xfrm>
          <a:solidFill>
            <a:srgbClr val="A39F1E"/>
          </a:solidFill>
        </p:spPr>
        <p:txBody>
          <a:bodyPr/>
          <a:lstStyle/>
          <a:p>
            <a:pPr algn="l"/>
            <a:r>
              <a:rPr lang="nl-NL" dirty="0" smtClean="0"/>
              <a:t>  </a:t>
            </a:r>
            <a:r>
              <a:rPr lang="nl-NL" b="1" dirty="0">
                <a:solidFill>
                  <a:srgbClr val="3E3A35"/>
                </a:solidFill>
                <a:latin typeface="+mn-lt"/>
                <a:ea typeface="+mn-ea"/>
                <a:cs typeface="+mn-cs"/>
              </a:rPr>
              <a:t>Actualiteitencollege</a:t>
            </a:r>
          </a:p>
        </p:txBody>
      </p:sp>
      <p:sp>
        <p:nvSpPr>
          <p:cNvPr id="8" name="Subtitle 6"/>
          <p:cNvSpPr txBox="1">
            <a:spLocks/>
          </p:cNvSpPr>
          <p:nvPr/>
        </p:nvSpPr>
        <p:spPr>
          <a:xfrm>
            <a:off x="442503" y="6226481"/>
            <a:ext cx="8286559" cy="401491"/>
          </a:xfrm>
          <a:prstGeom prst="rect">
            <a:avLst/>
          </a:prstGeom>
          <a:solidFill>
            <a:srgbClr val="A39F1E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tabLst>
                <a:tab pos="93663" algn="l"/>
              </a:tabLst>
            </a:pPr>
            <a:r>
              <a:rPr lang="nl-NL" sz="1200" dirty="0" smtClean="0">
                <a:solidFill>
                  <a:srgbClr val="3E3A35"/>
                </a:solidFill>
              </a:rPr>
              <a:t>www.kennisplatformsdnh.nl												20 oktober 2017</a:t>
            </a:r>
            <a:endParaRPr lang="nl-NL" sz="1200" dirty="0">
              <a:solidFill>
                <a:srgbClr val="3E3A35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32" y="1763270"/>
            <a:ext cx="7120796" cy="35189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9532" y="5415456"/>
            <a:ext cx="8199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…een voor iedereen toegankelijke samenleving!</a:t>
            </a:r>
            <a:endParaRPr lang="nl-NL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7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02" y="225430"/>
            <a:ext cx="1085660" cy="108566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42503" y="276625"/>
            <a:ext cx="7200899" cy="1034465"/>
          </a:xfrm>
          <a:solidFill>
            <a:srgbClr val="A39F1E"/>
          </a:solidFill>
        </p:spPr>
        <p:txBody>
          <a:bodyPr/>
          <a:lstStyle/>
          <a:p>
            <a:pPr algn="l"/>
            <a:r>
              <a:rPr lang="nl-NL" dirty="0" smtClean="0"/>
              <a:t>  </a:t>
            </a:r>
            <a:r>
              <a:rPr lang="nl-NL" b="1" dirty="0">
                <a:solidFill>
                  <a:srgbClr val="3E3A35"/>
                </a:solidFill>
                <a:latin typeface="+mn-lt"/>
                <a:ea typeface="+mn-ea"/>
                <a:cs typeface="+mn-cs"/>
              </a:rPr>
              <a:t>Actualiteitencollege</a:t>
            </a:r>
          </a:p>
        </p:txBody>
      </p:sp>
      <p:sp>
        <p:nvSpPr>
          <p:cNvPr id="8" name="Subtitle 6"/>
          <p:cNvSpPr txBox="1">
            <a:spLocks/>
          </p:cNvSpPr>
          <p:nvPr/>
        </p:nvSpPr>
        <p:spPr>
          <a:xfrm>
            <a:off x="442503" y="6226481"/>
            <a:ext cx="8286559" cy="401491"/>
          </a:xfrm>
          <a:prstGeom prst="rect">
            <a:avLst/>
          </a:prstGeom>
          <a:solidFill>
            <a:srgbClr val="A39F1E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tabLst>
                <a:tab pos="93663" algn="l"/>
              </a:tabLst>
            </a:pPr>
            <a:r>
              <a:rPr lang="nl-NL" sz="1200" dirty="0" smtClean="0">
                <a:solidFill>
                  <a:srgbClr val="3E3A35"/>
                </a:solidFill>
              </a:rPr>
              <a:t>www.kennisplatformsdnh.nl												20 oktober 2017</a:t>
            </a:r>
            <a:endParaRPr lang="nl-NL" sz="1200" dirty="0">
              <a:solidFill>
                <a:srgbClr val="3E3A3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29" y="1562121"/>
            <a:ext cx="7190599" cy="453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5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 txBox="1">
            <a:spLocks/>
          </p:cNvSpPr>
          <p:nvPr/>
        </p:nvSpPr>
        <p:spPr>
          <a:xfrm>
            <a:off x="333632" y="252709"/>
            <a:ext cx="7200899" cy="897988"/>
          </a:xfrm>
          <a:prstGeom prst="rect">
            <a:avLst/>
          </a:prstGeom>
          <a:solidFill>
            <a:srgbClr val="A39F1E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l-NL" b="1" dirty="0">
              <a:solidFill>
                <a:srgbClr val="3E3A35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409" y="252708"/>
            <a:ext cx="1085182" cy="10851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1766" y="508330"/>
            <a:ext cx="5961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Aandachtspunten, actualiteiten en tips</a:t>
            </a:r>
          </a:p>
        </p:txBody>
      </p:sp>
      <p:sp>
        <p:nvSpPr>
          <p:cNvPr id="7" name="Rectangle 6"/>
          <p:cNvSpPr/>
          <p:nvPr/>
        </p:nvSpPr>
        <p:spPr>
          <a:xfrm>
            <a:off x="333632" y="1150696"/>
            <a:ext cx="718764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Werkende weg ontwikkelen of eerst aan alle voorwaarden voldoen? 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kloof tussen ambulante begeleiding en beschermd wonen dichten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Inkoop/bekostigingsmodellen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’ellendetrap’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Toename aanvragen Beschermd Wonen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Wijkteams als wandelend </a:t>
            </a:r>
            <a:r>
              <a:rPr lang="nl-NL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indicatie-orgaan</a:t>
            </a: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Samenwerking </a:t>
            </a:r>
            <a:r>
              <a:rPr lang="nl-NL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Fact</a:t>
            </a: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/wijkteam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Ruimte voor cliënten zelf, naasten, professionals voor creatieve oplossingen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Signalering en preventie op orde?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Relatie schulden/psychische problematiek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Pol en </a:t>
            </a:r>
            <a:r>
              <a:rPr lang="nl-NL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Pieterke</a:t>
            </a:r>
            <a:endParaRPr lang="nl-NL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Subtitle 6"/>
          <p:cNvSpPr txBox="1">
            <a:spLocks/>
          </p:cNvSpPr>
          <p:nvPr/>
        </p:nvSpPr>
        <p:spPr>
          <a:xfrm>
            <a:off x="349066" y="6284361"/>
            <a:ext cx="8286559" cy="401491"/>
          </a:xfrm>
          <a:prstGeom prst="rect">
            <a:avLst/>
          </a:prstGeom>
          <a:solidFill>
            <a:srgbClr val="A39F1E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tabLst>
                <a:tab pos="93663" algn="l"/>
              </a:tabLst>
            </a:pPr>
            <a:r>
              <a:rPr lang="nl-NL" sz="1200" dirty="0" smtClean="0">
                <a:solidFill>
                  <a:srgbClr val="3E3A35"/>
                </a:solidFill>
              </a:rPr>
              <a:t>www.kennisplatformsdnh.nl												20 oktober 2017</a:t>
            </a:r>
            <a:endParaRPr lang="nl-NL" sz="1200" dirty="0">
              <a:solidFill>
                <a:srgbClr val="3E3A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415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02" y="225430"/>
            <a:ext cx="1085660" cy="108566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42503" y="276625"/>
            <a:ext cx="7200899" cy="1034465"/>
          </a:xfrm>
          <a:solidFill>
            <a:srgbClr val="A39F1E"/>
          </a:solidFill>
        </p:spPr>
        <p:txBody>
          <a:bodyPr/>
          <a:lstStyle/>
          <a:p>
            <a:pPr algn="l"/>
            <a:r>
              <a:rPr lang="nl-NL" dirty="0" smtClean="0"/>
              <a:t>  </a:t>
            </a:r>
            <a:r>
              <a:rPr lang="nl-NL" b="1" dirty="0">
                <a:solidFill>
                  <a:srgbClr val="3E3A35"/>
                </a:solidFill>
                <a:latin typeface="+mn-lt"/>
                <a:ea typeface="+mn-ea"/>
                <a:cs typeface="+mn-cs"/>
              </a:rPr>
              <a:t>Actualiteitencollege</a:t>
            </a:r>
          </a:p>
        </p:txBody>
      </p:sp>
      <p:sp>
        <p:nvSpPr>
          <p:cNvPr id="8" name="Subtitle 6"/>
          <p:cNvSpPr txBox="1">
            <a:spLocks/>
          </p:cNvSpPr>
          <p:nvPr/>
        </p:nvSpPr>
        <p:spPr>
          <a:xfrm>
            <a:off x="442503" y="6226481"/>
            <a:ext cx="8286559" cy="401491"/>
          </a:xfrm>
          <a:prstGeom prst="rect">
            <a:avLst/>
          </a:prstGeom>
          <a:solidFill>
            <a:srgbClr val="A39F1E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tabLst>
                <a:tab pos="93663" algn="l"/>
              </a:tabLst>
            </a:pPr>
            <a:r>
              <a:rPr lang="nl-NL" sz="1200" dirty="0" smtClean="0">
                <a:solidFill>
                  <a:srgbClr val="3E3A35"/>
                </a:solidFill>
              </a:rPr>
              <a:t>www.kennisplatformsdnh.nl												20 oktober 2017</a:t>
            </a:r>
            <a:endParaRPr lang="nl-NL" sz="1200" dirty="0">
              <a:solidFill>
                <a:srgbClr val="3E3A35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54485" y="2206034"/>
            <a:ext cx="25960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>
                <a:solidFill>
                  <a:srgbClr val="3E3A35"/>
                </a:solidFill>
              </a:rPr>
              <a:t>Vragen</a:t>
            </a:r>
            <a:r>
              <a:rPr lang="nl-NL" sz="5400" dirty="0" smtClean="0">
                <a:solidFill>
                  <a:srgbClr val="3E3A35"/>
                </a:solidFill>
              </a:rPr>
              <a:t>? </a:t>
            </a:r>
            <a:endParaRPr lang="nl-NL" sz="5400" dirty="0">
              <a:solidFill>
                <a:srgbClr val="3E3A3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18299" y="3114996"/>
            <a:ext cx="2830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>
                <a:solidFill>
                  <a:srgbClr val="3E3A35"/>
                </a:solidFill>
              </a:rPr>
              <a:t>Gesprek</a:t>
            </a:r>
            <a:r>
              <a:rPr lang="nl-NL" sz="5400" dirty="0" smtClean="0">
                <a:solidFill>
                  <a:srgbClr val="3E3A35"/>
                </a:solidFill>
              </a:rPr>
              <a:t>!</a:t>
            </a:r>
            <a:endParaRPr lang="nl-NL" sz="5400" dirty="0">
              <a:solidFill>
                <a:srgbClr val="3E3A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67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02" y="225430"/>
            <a:ext cx="1085660" cy="108566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42503" y="276625"/>
            <a:ext cx="7200899" cy="1034465"/>
          </a:xfrm>
          <a:solidFill>
            <a:srgbClr val="A39F1E"/>
          </a:solidFill>
        </p:spPr>
        <p:txBody>
          <a:bodyPr/>
          <a:lstStyle/>
          <a:p>
            <a:pPr algn="l"/>
            <a:r>
              <a:rPr lang="nl-NL" dirty="0" smtClean="0"/>
              <a:t>  </a:t>
            </a:r>
            <a:r>
              <a:rPr lang="nl-NL" b="1" dirty="0">
                <a:solidFill>
                  <a:srgbClr val="3E3A35"/>
                </a:solidFill>
                <a:latin typeface="+mn-lt"/>
                <a:ea typeface="+mn-ea"/>
                <a:cs typeface="+mn-cs"/>
              </a:rPr>
              <a:t>Actualiteitencollege</a:t>
            </a:r>
          </a:p>
        </p:txBody>
      </p:sp>
      <p:sp>
        <p:nvSpPr>
          <p:cNvPr id="8" name="Rectangle 7"/>
          <p:cNvSpPr/>
          <p:nvPr/>
        </p:nvSpPr>
        <p:spPr>
          <a:xfrm>
            <a:off x="601083" y="1622878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nl-NL" b="1" baseline="30000" dirty="0">
              <a:solidFill>
                <a:srgbClr val="3E3A35"/>
              </a:solidFill>
              <a:latin typeface="Arial Hebrew Light"/>
              <a:cs typeface="Arial Hebrew Light"/>
            </a:endParaRPr>
          </a:p>
          <a:p>
            <a:r>
              <a:rPr lang="nl-NL" sz="3200" b="1" baseline="30000" dirty="0">
                <a:solidFill>
                  <a:srgbClr val="A3A11A"/>
                </a:solidFill>
                <a:latin typeface="Arial Hebrew Light"/>
                <a:cs typeface="Arial Hebrew Light"/>
              </a:rPr>
              <a:t>Volgende</a:t>
            </a:r>
            <a:r>
              <a:rPr lang="nl-NL" sz="3200" b="1" dirty="0">
                <a:solidFill>
                  <a:srgbClr val="A3A11A"/>
                </a:solidFill>
                <a:latin typeface="Arial Hebrew Light"/>
                <a:cs typeface="Arial Hebrew Light"/>
              </a:rPr>
              <a:t> </a:t>
            </a:r>
            <a:r>
              <a:rPr lang="nl-NL" sz="3200" b="1" baseline="30000" dirty="0" smtClean="0">
                <a:solidFill>
                  <a:srgbClr val="A3A11A"/>
                </a:solidFill>
                <a:latin typeface="Arial Hebrew Light"/>
                <a:cs typeface="Arial Hebrew Light"/>
              </a:rPr>
              <a:t>actualiteitencollege:</a:t>
            </a:r>
            <a:endParaRPr lang="nl-NL" sz="3200" b="1" baseline="30000" dirty="0">
              <a:solidFill>
                <a:srgbClr val="A3A11A"/>
              </a:solidFill>
              <a:latin typeface="Arial Hebrew Light"/>
              <a:cs typeface="Arial Hebrew Light"/>
            </a:endParaRPr>
          </a:p>
        </p:txBody>
      </p:sp>
      <p:sp>
        <p:nvSpPr>
          <p:cNvPr id="9" name="Subtitle 6"/>
          <p:cNvSpPr>
            <a:spLocks noGrp="1"/>
          </p:cNvSpPr>
          <p:nvPr>
            <p:ph type="subTitle" idx="1"/>
          </p:nvPr>
        </p:nvSpPr>
        <p:spPr>
          <a:xfrm>
            <a:off x="442503" y="6226481"/>
            <a:ext cx="8286559" cy="401491"/>
          </a:xfrm>
          <a:solidFill>
            <a:srgbClr val="A39F1E"/>
          </a:solidFill>
        </p:spPr>
        <p:txBody>
          <a:bodyPr>
            <a:normAutofit/>
          </a:bodyPr>
          <a:lstStyle/>
          <a:p>
            <a:pPr algn="r">
              <a:tabLst>
                <a:tab pos="93663" algn="l"/>
              </a:tabLst>
            </a:pPr>
            <a:r>
              <a:rPr lang="nl-NL" sz="1200" dirty="0" smtClean="0">
                <a:solidFill>
                  <a:srgbClr val="3E3A35"/>
                </a:solidFill>
              </a:rPr>
              <a:t>www.kennisplatformsdnh.nl												20 oktober 2017</a:t>
            </a:r>
            <a:endParaRPr lang="nl-NL" sz="1200" dirty="0">
              <a:solidFill>
                <a:srgbClr val="3E3A35"/>
              </a:solidFill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601083" y="2293766"/>
            <a:ext cx="84491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 smtClean="0">
                <a:solidFill>
                  <a:srgbClr val="3E3A35"/>
                </a:solidFill>
              </a:rPr>
              <a:t>24 november – Tineke Abma (hoogleraar </a:t>
            </a:r>
            <a:r>
              <a:rPr lang="nl-NL" sz="2800" dirty="0" err="1" smtClean="0">
                <a:solidFill>
                  <a:srgbClr val="3E3A35"/>
                </a:solidFill>
              </a:rPr>
              <a:t>VUmc</a:t>
            </a:r>
            <a:r>
              <a:rPr lang="nl-NL" sz="2800" dirty="0" smtClean="0">
                <a:solidFill>
                  <a:srgbClr val="3E3A35"/>
                </a:solidFill>
              </a:rPr>
              <a:t>)</a:t>
            </a:r>
            <a:br>
              <a:rPr lang="nl-NL" sz="2800" dirty="0" smtClean="0">
                <a:solidFill>
                  <a:srgbClr val="3E3A35"/>
                </a:solidFill>
              </a:rPr>
            </a:br>
            <a:r>
              <a:rPr lang="nl-NL" sz="2800" dirty="0" smtClean="0">
                <a:solidFill>
                  <a:srgbClr val="3E3A35"/>
                </a:solidFill>
              </a:rPr>
              <a:t>Cliëntperspectief </a:t>
            </a:r>
            <a:r>
              <a:rPr lang="nl-NL" sz="2800" dirty="0">
                <a:solidFill>
                  <a:srgbClr val="3E3A35"/>
                </a:solidFill>
              </a:rPr>
              <a:t>en </a:t>
            </a:r>
            <a:r>
              <a:rPr lang="nl-NL" sz="2800" dirty="0" smtClean="0">
                <a:solidFill>
                  <a:srgbClr val="3E3A35"/>
                </a:solidFill>
              </a:rPr>
              <a:t>gezondheidszorg.</a:t>
            </a:r>
            <a:endParaRPr lang="nl-NL" sz="2800" dirty="0">
              <a:solidFill>
                <a:srgbClr val="3E3A3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800" dirty="0" smtClean="0">
              <a:solidFill>
                <a:srgbClr val="3E3A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91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02" y="225430"/>
            <a:ext cx="1085660" cy="108566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42503" y="276625"/>
            <a:ext cx="7200899" cy="1034465"/>
          </a:xfrm>
          <a:solidFill>
            <a:srgbClr val="A39F1E"/>
          </a:solidFill>
        </p:spPr>
        <p:txBody>
          <a:bodyPr/>
          <a:lstStyle/>
          <a:p>
            <a:pPr algn="l"/>
            <a:r>
              <a:rPr lang="nl-NL" dirty="0" smtClean="0"/>
              <a:t>  </a:t>
            </a:r>
            <a:r>
              <a:rPr lang="nl-NL" b="1" dirty="0">
                <a:solidFill>
                  <a:srgbClr val="3E3A35"/>
                </a:solidFill>
                <a:latin typeface="+mn-lt"/>
                <a:ea typeface="+mn-ea"/>
                <a:cs typeface="+mn-cs"/>
              </a:rPr>
              <a:t>Actualiteitencollege</a:t>
            </a:r>
          </a:p>
        </p:txBody>
      </p:sp>
      <p:sp>
        <p:nvSpPr>
          <p:cNvPr id="2" name="Rectangle 1"/>
          <p:cNvSpPr/>
          <p:nvPr/>
        </p:nvSpPr>
        <p:spPr>
          <a:xfrm>
            <a:off x="668511" y="2575823"/>
            <a:ext cx="7038575" cy="2349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400" b="1" dirty="0">
                <a:solidFill>
                  <a:srgbClr val="3E3A35"/>
                </a:solidFill>
              </a:rPr>
              <a:t>Dank voor je aanwezigheid.</a:t>
            </a:r>
          </a:p>
          <a:p>
            <a:pPr algn="ctr"/>
            <a:endParaRPr lang="nl-NL" sz="4400" b="1" baseline="30000" dirty="0">
              <a:solidFill>
                <a:srgbClr val="3E3A35"/>
              </a:solidFill>
              <a:latin typeface="Arial Hebrew Light"/>
              <a:cs typeface="Arial Hebrew Light"/>
            </a:endParaRPr>
          </a:p>
          <a:p>
            <a:pPr algn="ctr"/>
            <a:r>
              <a:rPr lang="en-GB" sz="4400" b="1" baseline="30000" dirty="0" smtClean="0">
                <a:solidFill>
                  <a:srgbClr val="A3A11A"/>
                </a:solidFill>
                <a:latin typeface="Arial Hebrew Light"/>
                <a:cs typeface="Arial Hebrew Light"/>
              </a:rPr>
              <a:t> </a:t>
            </a:r>
            <a:r>
              <a:rPr lang="en-GB" sz="4400" b="1" baseline="30000" dirty="0">
                <a:solidFill>
                  <a:srgbClr val="A3A11A"/>
                </a:solidFill>
                <a:latin typeface="Arial Hebrew Light"/>
                <a:cs typeface="Arial Hebrew Light"/>
              </a:rPr>
              <a:t>T</a:t>
            </a:r>
            <a:r>
              <a:rPr lang="en-GB" sz="4400" b="1" baseline="30000" dirty="0" smtClean="0">
                <a:solidFill>
                  <a:srgbClr val="A3A11A"/>
                </a:solidFill>
                <a:latin typeface="Arial Hebrew Light"/>
                <a:cs typeface="Arial Hebrew Light"/>
              </a:rPr>
              <a:t>ot de</a:t>
            </a:r>
            <a:r>
              <a:rPr lang="en-GB" sz="4400" b="1" dirty="0">
                <a:solidFill>
                  <a:srgbClr val="A3A11A"/>
                </a:solidFill>
                <a:latin typeface="Arial Hebrew Light"/>
                <a:cs typeface="Arial Hebrew Light"/>
              </a:rPr>
              <a:t> </a:t>
            </a:r>
            <a:r>
              <a:rPr lang="en-GB" sz="4400" b="1" baseline="30000" dirty="0" err="1" smtClean="0">
                <a:solidFill>
                  <a:srgbClr val="A3A11A"/>
                </a:solidFill>
                <a:latin typeface="Arial Hebrew Light"/>
                <a:cs typeface="Arial Hebrew Light"/>
              </a:rPr>
              <a:t>volgende</a:t>
            </a:r>
            <a:r>
              <a:rPr lang="en-GB" sz="4400" b="1" baseline="30000" dirty="0" smtClean="0">
                <a:solidFill>
                  <a:srgbClr val="A3A11A"/>
                </a:solidFill>
                <a:latin typeface="Arial Hebrew Light"/>
                <a:cs typeface="Arial Hebrew Light"/>
              </a:rPr>
              <a:t> </a:t>
            </a:r>
            <a:r>
              <a:rPr lang="en-GB" sz="4400" b="1" baseline="30000" dirty="0" err="1" smtClean="0">
                <a:solidFill>
                  <a:srgbClr val="A3A11A"/>
                </a:solidFill>
                <a:latin typeface="Arial Hebrew Light"/>
                <a:cs typeface="Arial Hebrew Light"/>
              </a:rPr>
              <a:t>keer</a:t>
            </a:r>
            <a:r>
              <a:rPr lang="en-GB" sz="4400" b="1" baseline="30000" dirty="0">
                <a:solidFill>
                  <a:srgbClr val="A3A11A"/>
                </a:solidFill>
                <a:latin typeface="Arial Hebrew Light"/>
                <a:cs typeface="Arial Hebrew Light"/>
              </a:rPr>
              <a:t>. </a:t>
            </a:r>
          </a:p>
          <a:p>
            <a:endParaRPr lang="en-GB" sz="4400" baseline="30000" dirty="0">
              <a:solidFill>
                <a:srgbClr val="3E3A35"/>
              </a:solidFill>
              <a:latin typeface="Arial Hebrew Light"/>
              <a:cs typeface="Arial Hebrew Light"/>
            </a:endParaRPr>
          </a:p>
        </p:txBody>
      </p:sp>
      <p:sp>
        <p:nvSpPr>
          <p:cNvPr id="8" name="Subtitle 6"/>
          <p:cNvSpPr>
            <a:spLocks noGrp="1"/>
          </p:cNvSpPr>
          <p:nvPr>
            <p:ph type="subTitle" idx="1"/>
          </p:nvPr>
        </p:nvSpPr>
        <p:spPr>
          <a:xfrm>
            <a:off x="442503" y="6226481"/>
            <a:ext cx="8286559" cy="401491"/>
          </a:xfrm>
          <a:solidFill>
            <a:srgbClr val="A39F1E"/>
          </a:solidFill>
        </p:spPr>
        <p:txBody>
          <a:bodyPr>
            <a:normAutofit/>
          </a:bodyPr>
          <a:lstStyle/>
          <a:p>
            <a:pPr algn="r">
              <a:tabLst>
                <a:tab pos="93663" algn="l"/>
              </a:tabLst>
            </a:pPr>
            <a:r>
              <a:rPr lang="nl-NL" sz="1200" dirty="0" smtClean="0">
                <a:solidFill>
                  <a:srgbClr val="3E3A35"/>
                </a:solidFill>
              </a:rPr>
              <a:t>www.kennisplatformsdnh.nl												20 oktober 2017</a:t>
            </a:r>
            <a:endParaRPr lang="nl-NL" sz="1200" dirty="0">
              <a:solidFill>
                <a:srgbClr val="3E3A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48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4"/>
          <p:cNvSpPr txBox="1"/>
          <p:nvPr/>
        </p:nvSpPr>
        <p:spPr>
          <a:xfrm>
            <a:off x="643725" y="2343445"/>
            <a:ext cx="8142679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4400" b="1" dirty="0" smtClean="0">
              <a:solidFill>
                <a:srgbClr val="3E3A35"/>
              </a:solidFill>
            </a:endParaRPr>
          </a:p>
          <a:p>
            <a:endParaRPr lang="nl-NL" sz="4400" b="1" baseline="30000" dirty="0">
              <a:solidFill>
                <a:srgbClr val="3E3A35"/>
              </a:solidFill>
              <a:latin typeface="Arial Hebrew Light"/>
              <a:cs typeface="Arial Hebrew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02" y="225430"/>
            <a:ext cx="1085660" cy="108566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42503" y="276625"/>
            <a:ext cx="7200899" cy="1034465"/>
          </a:xfrm>
          <a:solidFill>
            <a:srgbClr val="A39F1E"/>
          </a:solidFill>
        </p:spPr>
        <p:txBody>
          <a:bodyPr/>
          <a:lstStyle/>
          <a:p>
            <a:pPr algn="l"/>
            <a:r>
              <a:rPr lang="nl-NL" dirty="0" smtClean="0"/>
              <a:t>  </a:t>
            </a:r>
            <a:r>
              <a:rPr lang="nl-NL" b="1" dirty="0">
                <a:solidFill>
                  <a:srgbClr val="3E3A35"/>
                </a:solidFill>
                <a:latin typeface="+mn-lt"/>
                <a:ea typeface="+mn-ea"/>
                <a:cs typeface="+mn-cs"/>
              </a:rPr>
              <a:t>Actualiteitencollege</a:t>
            </a:r>
          </a:p>
        </p:txBody>
      </p:sp>
      <p:sp>
        <p:nvSpPr>
          <p:cNvPr id="8" name="Tekstvak 4"/>
          <p:cNvSpPr txBox="1"/>
          <p:nvPr/>
        </p:nvSpPr>
        <p:spPr>
          <a:xfrm>
            <a:off x="514442" y="2017504"/>
            <a:ext cx="814267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 smtClean="0">
                <a:solidFill>
                  <a:srgbClr val="3E3A35"/>
                </a:solidFill>
              </a:rPr>
              <a:t>Programma</a:t>
            </a:r>
          </a:p>
          <a:p>
            <a:endParaRPr lang="nl-NL" b="1" dirty="0" smtClean="0">
              <a:solidFill>
                <a:srgbClr val="3E3A35"/>
              </a:solidFill>
            </a:endParaRPr>
          </a:p>
          <a:p>
            <a:r>
              <a:rPr lang="nl-NL" b="1" dirty="0">
                <a:solidFill>
                  <a:srgbClr val="3E3A35"/>
                </a:solidFill>
              </a:rPr>
              <a:t>14.30 </a:t>
            </a:r>
            <a:r>
              <a:rPr lang="nl-NL" b="1" dirty="0" smtClean="0">
                <a:solidFill>
                  <a:srgbClr val="3E3A35"/>
                </a:solidFill>
              </a:rPr>
              <a:t>uur Inloop </a:t>
            </a:r>
            <a:r>
              <a:rPr lang="nl-NL" b="1" dirty="0">
                <a:solidFill>
                  <a:srgbClr val="3E3A35"/>
                </a:solidFill>
              </a:rPr>
              <a:t>- ontvangst 	</a:t>
            </a:r>
            <a:r>
              <a:rPr lang="nl-NL" b="1" dirty="0" smtClean="0">
                <a:solidFill>
                  <a:srgbClr val="3E3A35"/>
                </a:solidFill>
              </a:rPr>
              <a:t/>
            </a:r>
            <a:br>
              <a:rPr lang="nl-NL" b="1" dirty="0" smtClean="0">
                <a:solidFill>
                  <a:srgbClr val="3E3A35"/>
                </a:solidFill>
              </a:rPr>
            </a:br>
            <a:endParaRPr lang="nl-NL" b="1" dirty="0">
              <a:solidFill>
                <a:srgbClr val="3E3A35"/>
              </a:solidFill>
            </a:endParaRPr>
          </a:p>
          <a:p>
            <a:r>
              <a:rPr lang="nl-NL" b="1" dirty="0" smtClean="0">
                <a:solidFill>
                  <a:srgbClr val="3E3A35"/>
                </a:solidFill>
              </a:rPr>
              <a:t>15.00 </a:t>
            </a:r>
            <a:r>
              <a:rPr lang="nl-NL" b="1" dirty="0">
                <a:solidFill>
                  <a:srgbClr val="3E3A35"/>
                </a:solidFill>
              </a:rPr>
              <a:t>uur </a:t>
            </a:r>
            <a:r>
              <a:rPr lang="nl-NL" b="1" dirty="0" smtClean="0">
                <a:solidFill>
                  <a:srgbClr val="3E3A35"/>
                </a:solidFill>
              </a:rPr>
              <a:t>Start college</a:t>
            </a:r>
            <a:br>
              <a:rPr lang="nl-NL" b="1" dirty="0" smtClean="0">
                <a:solidFill>
                  <a:srgbClr val="3E3A35"/>
                </a:solidFill>
              </a:rPr>
            </a:br>
            <a:r>
              <a:rPr lang="nl-NL" b="1" dirty="0">
                <a:solidFill>
                  <a:srgbClr val="3E3A35"/>
                </a:solidFill>
              </a:rPr>
              <a:t/>
            </a:r>
            <a:br>
              <a:rPr lang="nl-NL" b="1" dirty="0">
                <a:solidFill>
                  <a:srgbClr val="3E3A35"/>
                </a:solidFill>
              </a:rPr>
            </a:br>
            <a:r>
              <a:rPr lang="nl-NL" b="1" dirty="0">
                <a:solidFill>
                  <a:srgbClr val="3E3A35"/>
                </a:solidFill>
              </a:rPr>
              <a:t>17.00 uur </a:t>
            </a:r>
            <a:r>
              <a:rPr lang="nl-NL" b="1" dirty="0" smtClean="0">
                <a:solidFill>
                  <a:srgbClr val="3E3A35"/>
                </a:solidFill>
              </a:rPr>
              <a:t>Netwerkborrel</a:t>
            </a:r>
            <a:br>
              <a:rPr lang="nl-NL" b="1" dirty="0" smtClean="0">
                <a:solidFill>
                  <a:srgbClr val="3E3A35"/>
                </a:solidFill>
              </a:rPr>
            </a:br>
            <a:r>
              <a:rPr lang="nl-NL" b="1" dirty="0">
                <a:solidFill>
                  <a:srgbClr val="3E3A35"/>
                </a:solidFill>
              </a:rPr>
              <a:t/>
            </a:r>
            <a:br>
              <a:rPr lang="nl-NL" b="1" dirty="0">
                <a:solidFill>
                  <a:srgbClr val="3E3A35"/>
                </a:solidFill>
              </a:rPr>
            </a:br>
            <a:r>
              <a:rPr lang="nl-NL" b="1" dirty="0">
                <a:solidFill>
                  <a:srgbClr val="3E3A35"/>
                </a:solidFill>
              </a:rPr>
              <a:t>18.00 uur Einde</a:t>
            </a:r>
          </a:p>
          <a:p>
            <a:r>
              <a:rPr lang="nl-NL" b="1" dirty="0">
                <a:solidFill>
                  <a:srgbClr val="3E3A35"/>
                </a:solidFill>
              </a:rPr>
              <a:t> </a:t>
            </a:r>
          </a:p>
        </p:txBody>
      </p:sp>
      <p:sp>
        <p:nvSpPr>
          <p:cNvPr id="9" name="Subtitle 6"/>
          <p:cNvSpPr txBox="1">
            <a:spLocks/>
          </p:cNvSpPr>
          <p:nvPr/>
        </p:nvSpPr>
        <p:spPr>
          <a:xfrm>
            <a:off x="442503" y="6226481"/>
            <a:ext cx="8286559" cy="401491"/>
          </a:xfrm>
          <a:prstGeom prst="rect">
            <a:avLst/>
          </a:prstGeom>
          <a:solidFill>
            <a:srgbClr val="A39F1E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tabLst>
                <a:tab pos="93663" algn="l"/>
              </a:tabLst>
            </a:pPr>
            <a:r>
              <a:rPr lang="nl-NL" sz="1200" dirty="0" smtClean="0">
                <a:solidFill>
                  <a:srgbClr val="3E3A35"/>
                </a:solidFill>
              </a:rPr>
              <a:t>www.kennisplatformsdnh.nl												20 oktober 2017</a:t>
            </a:r>
            <a:endParaRPr lang="nl-NL" sz="1200" dirty="0">
              <a:solidFill>
                <a:srgbClr val="3E3A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37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4"/>
          <p:cNvSpPr txBox="1"/>
          <p:nvPr/>
        </p:nvSpPr>
        <p:spPr>
          <a:xfrm>
            <a:off x="442503" y="1311090"/>
            <a:ext cx="7101781" cy="5468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3E3A35"/>
                </a:solidFill>
              </a:rPr>
              <a:t/>
            </a:r>
            <a:br>
              <a:rPr lang="nl-NL" sz="4400" b="1" dirty="0">
                <a:solidFill>
                  <a:srgbClr val="3E3A35"/>
                </a:solidFill>
              </a:rPr>
            </a:br>
            <a:r>
              <a:rPr lang="nl-NL" sz="4400" b="1" dirty="0">
                <a:solidFill>
                  <a:srgbClr val="3E3A35"/>
                </a:solidFill>
              </a:rPr>
              <a:t>Erik </a:t>
            </a:r>
            <a:r>
              <a:rPr lang="nl-NL" sz="4400" b="1" dirty="0" err="1">
                <a:solidFill>
                  <a:srgbClr val="3E3A35"/>
                </a:solidFill>
              </a:rPr>
              <a:t>Dannenberg</a:t>
            </a:r>
            <a:endParaRPr lang="nl-NL" sz="4400" b="1" dirty="0" smtClean="0">
              <a:solidFill>
                <a:srgbClr val="3E3A35"/>
              </a:solidFill>
            </a:endParaRPr>
          </a:p>
          <a:p>
            <a:pPr algn="ctr"/>
            <a:r>
              <a:rPr lang="nl-NL" sz="3600" b="1" dirty="0" smtClean="0">
                <a:solidFill>
                  <a:srgbClr val="A3A11A"/>
                </a:solidFill>
              </a:rPr>
              <a:t>Van </a:t>
            </a:r>
            <a:r>
              <a:rPr lang="nl-NL" sz="3600" b="1" dirty="0">
                <a:solidFill>
                  <a:srgbClr val="A3A11A"/>
                </a:solidFill>
              </a:rPr>
              <a:t>exclusie naar inclusie: </a:t>
            </a:r>
            <a:endParaRPr lang="nl-NL" sz="3600" b="1" dirty="0" smtClean="0">
              <a:solidFill>
                <a:srgbClr val="A3A11A"/>
              </a:solidFill>
            </a:endParaRPr>
          </a:p>
          <a:p>
            <a:pPr algn="ctr"/>
            <a:r>
              <a:rPr lang="nl-NL" sz="3600" b="1" dirty="0" smtClean="0">
                <a:solidFill>
                  <a:srgbClr val="A3A11A"/>
                </a:solidFill>
              </a:rPr>
              <a:t>van </a:t>
            </a:r>
            <a:r>
              <a:rPr lang="nl-NL" sz="3600" b="1" dirty="0">
                <a:solidFill>
                  <a:srgbClr val="A3A11A"/>
                </a:solidFill>
              </a:rPr>
              <a:t>visie naar plan!</a:t>
            </a:r>
            <a:endParaRPr lang="nl-NL" sz="3600" dirty="0">
              <a:solidFill>
                <a:srgbClr val="A3A11A"/>
              </a:solidFill>
            </a:endParaRPr>
          </a:p>
          <a:p>
            <a:pPr algn="ctr"/>
            <a:r>
              <a:rPr lang="nl-NL" sz="3600" dirty="0" smtClean="0"/>
              <a:t>Kwetsbare </a:t>
            </a:r>
            <a:r>
              <a:rPr lang="nl-NL" sz="3600" dirty="0"/>
              <a:t>mensen als onderdeel van de lokale samenleving.</a:t>
            </a:r>
          </a:p>
          <a:p>
            <a:pPr algn="ctr"/>
            <a:endParaRPr lang="nl-NL" sz="4400" b="1" dirty="0">
              <a:solidFill>
                <a:srgbClr val="3E3A35"/>
              </a:solidFill>
            </a:endParaRPr>
          </a:p>
          <a:p>
            <a:endParaRPr lang="nl-NL" sz="4400" b="1" dirty="0" smtClean="0">
              <a:solidFill>
                <a:srgbClr val="3E3A35"/>
              </a:solidFill>
            </a:endParaRPr>
          </a:p>
          <a:p>
            <a:endParaRPr lang="nl-NL" sz="4400" b="1" baseline="30000" dirty="0">
              <a:solidFill>
                <a:srgbClr val="3E3A35"/>
              </a:solidFill>
              <a:latin typeface="Arial Hebrew Light"/>
              <a:cs typeface="Arial Hebrew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02" y="225430"/>
            <a:ext cx="1085660" cy="108566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42503" y="276625"/>
            <a:ext cx="7200899" cy="1034465"/>
          </a:xfrm>
          <a:solidFill>
            <a:srgbClr val="A39F1E"/>
          </a:solidFill>
        </p:spPr>
        <p:txBody>
          <a:bodyPr/>
          <a:lstStyle/>
          <a:p>
            <a:pPr algn="l"/>
            <a:r>
              <a:rPr lang="nl-NL" dirty="0" smtClean="0"/>
              <a:t>  </a:t>
            </a:r>
            <a:r>
              <a:rPr lang="nl-NL" b="1" dirty="0">
                <a:solidFill>
                  <a:srgbClr val="3E3A35"/>
                </a:solidFill>
                <a:latin typeface="+mn-lt"/>
                <a:ea typeface="+mn-ea"/>
                <a:cs typeface="+mn-cs"/>
              </a:rPr>
              <a:t>Actualiteitencollege</a:t>
            </a:r>
          </a:p>
        </p:txBody>
      </p:sp>
      <p:sp>
        <p:nvSpPr>
          <p:cNvPr id="8" name="Subtitle 6"/>
          <p:cNvSpPr txBox="1">
            <a:spLocks/>
          </p:cNvSpPr>
          <p:nvPr/>
        </p:nvSpPr>
        <p:spPr>
          <a:xfrm>
            <a:off x="442503" y="6226481"/>
            <a:ext cx="8286559" cy="401491"/>
          </a:xfrm>
          <a:prstGeom prst="rect">
            <a:avLst/>
          </a:prstGeom>
          <a:solidFill>
            <a:srgbClr val="A39F1E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tabLst>
                <a:tab pos="93663" algn="l"/>
              </a:tabLst>
            </a:pPr>
            <a:r>
              <a:rPr lang="nl-NL" sz="1200" dirty="0" smtClean="0">
                <a:solidFill>
                  <a:srgbClr val="3E3A35"/>
                </a:solidFill>
              </a:rPr>
              <a:t>www.kennisplatformsdnh.nl												20 oktober 2017</a:t>
            </a:r>
            <a:endParaRPr lang="nl-NL" sz="1200" dirty="0">
              <a:solidFill>
                <a:srgbClr val="3E3A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78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4"/>
          <p:cNvSpPr txBox="1"/>
          <p:nvPr/>
        </p:nvSpPr>
        <p:spPr>
          <a:xfrm>
            <a:off x="442503" y="1311090"/>
            <a:ext cx="7101781" cy="2575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3E3A35"/>
                </a:solidFill>
              </a:rPr>
              <a:t/>
            </a:r>
            <a:br>
              <a:rPr lang="nl-NL" sz="4400" b="1" dirty="0">
                <a:solidFill>
                  <a:srgbClr val="3E3A35"/>
                </a:solidFill>
              </a:rPr>
            </a:br>
            <a:endParaRPr lang="nl-NL" sz="4400" b="1" dirty="0">
              <a:solidFill>
                <a:srgbClr val="3E3A35"/>
              </a:solidFill>
            </a:endParaRPr>
          </a:p>
          <a:p>
            <a:endParaRPr lang="nl-NL" sz="4400" b="1" dirty="0" smtClean="0">
              <a:solidFill>
                <a:srgbClr val="3E3A35"/>
              </a:solidFill>
            </a:endParaRPr>
          </a:p>
          <a:p>
            <a:endParaRPr lang="nl-NL" sz="4400" b="1" baseline="30000" dirty="0">
              <a:solidFill>
                <a:srgbClr val="3E3A35"/>
              </a:solidFill>
              <a:latin typeface="Arial Hebrew Light"/>
              <a:cs typeface="Arial Hebrew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02" y="225430"/>
            <a:ext cx="1085660" cy="108566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42503" y="276625"/>
            <a:ext cx="7200899" cy="1034465"/>
          </a:xfrm>
          <a:solidFill>
            <a:srgbClr val="A39F1E"/>
          </a:solidFill>
        </p:spPr>
        <p:txBody>
          <a:bodyPr/>
          <a:lstStyle/>
          <a:p>
            <a:pPr algn="l"/>
            <a:r>
              <a:rPr lang="nl-NL" dirty="0" smtClean="0"/>
              <a:t>  </a:t>
            </a:r>
            <a:r>
              <a:rPr lang="nl-NL" b="1" dirty="0">
                <a:solidFill>
                  <a:srgbClr val="3E3A35"/>
                </a:solidFill>
                <a:latin typeface="+mn-lt"/>
                <a:ea typeface="+mn-ea"/>
                <a:cs typeface="+mn-cs"/>
              </a:rPr>
              <a:t>Actualiteitencollege</a:t>
            </a:r>
          </a:p>
        </p:txBody>
      </p:sp>
      <p:sp>
        <p:nvSpPr>
          <p:cNvPr id="8" name="Subtitle 6"/>
          <p:cNvSpPr txBox="1">
            <a:spLocks/>
          </p:cNvSpPr>
          <p:nvPr/>
        </p:nvSpPr>
        <p:spPr>
          <a:xfrm>
            <a:off x="442503" y="6226481"/>
            <a:ext cx="8286559" cy="401491"/>
          </a:xfrm>
          <a:prstGeom prst="rect">
            <a:avLst/>
          </a:prstGeom>
          <a:solidFill>
            <a:srgbClr val="A39F1E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tabLst>
                <a:tab pos="93663" algn="l"/>
              </a:tabLst>
            </a:pPr>
            <a:r>
              <a:rPr lang="nl-NL" sz="1200" dirty="0" smtClean="0">
                <a:solidFill>
                  <a:srgbClr val="3E3A35"/>
                </a:solidFill>
              </a:rPr>
              <a:t>www.kennisplatformsdnh.nl												20 oktober 2017</a:t>
            </a:r>
            <a:endParaRPr lang="nl-NL" sz="1200" dirty="0">
              <a:solidFill>
                <a:srgbClr val="3E3A3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991" y="2345555"/>
            <a:ext cx="3575209" cy="253005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42503" y="1941193"/>
            <a:ext cx="4747334" cy="2099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Van exclusie naar inclusie,</a:t>
            </a:r>
            <a:br>
              <a:rPr lang="nl-NL" dirty="0"/>
            </a:br>
            <a:r>
              <a:rPr lang="nl-NL" dirty="0"/>
              <a:t>van visie naar plan!</a:t>
            </a:r>
            <a:br>
              <a:rPr lang="nl-NL" dirty="0"/>
            </a:br>
            <a:r>
              <a:rPr lang="nl-NL" dirty="0"/>
              <a:t>Kwetsbare mensen zijn onderdeel van de lokale samenleving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7649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4"/>
          <p:cNvSpPr txBox="1"/>
          <p:nvPr/>
        </p:nvSpPr>
        <p:spPr>
          <a:xfrm>
            <a:off x="442503" y="1311090"/>
            <a:ext cx="7101781" cy="2575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3E3A35"/>
                </a:solidFill>
              </a:rPr>
              <a:t/>
            </a:r>
            <a:br>
              <a:rPr lang="nl-NL" sz="4400" b="1" dirty="0">
                <a:solidFill>
                  <a:srgbClr val="3E3A35"/>
                </a:solidFill>
              </a:rPr>
            </a:br>
            <a:endParaRPr lang="nl-NL" sz="4400" b="1" dirty="0">
              <a:solidFill>
                <a:srgbClr val="3E3A35"/>
              </a:solidFill>
            </a:endParaRPr>
          </a:p>
          <a:p>
            <a:endParaRPr lang="nl-NL" sz="4400" b="1" dirty="0" smtClean="0">
              <a:solidFill>
                <a:srgbClr val="3E3A35"/>
              </a:solidFill>
            </a:endParaRPr>
          </a:p>
          <a:p>
            <a:endParaRPr lang="nl-NL" sz="4400" b="1" baseline="30000" dirty="0">
              <a:solidFill>
                <a:srgbClr val="3E3A35"/>
              </a:solidFill>
              <a:latin typeface="Arial Hebrew Light"/>
              <a:cs typeface="Arial Hebrew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02" y="225430"/>
            <a:ext cx="1085660" cy="108566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42503" y="276625"/>
            <a:ext cx="7200899" cy="1034465"/>
          </a:xfrm>
          <a:solidFill>
            <a:srgbClr val="A39F1E"/>
          </a:solidFill>
        </p:spPr>
        <p:txBody>
          <a:bodyPr/>
          <a:lstStyle/>
          <a:p>
            <a:pPr algn="l"/>
            <a:r>
              <a:rPr lang="nl-NL" dirty="0" smtClean="0"/>
              <a:t>  </a:t>
            </a:r>
            <a:r>
              <a:rPr lang="nl-NL" b="1" dirty="0">
                <a:solidFill>
                  <a:srgbClr val="3E3A35"/>
                </a:solidFill>
                <a:latin typeface="+mn-lt"/>
                <a:ea typeface="+mn-ea"/>
                <a:cs typeface="+mn-cs"/>
              </a:rPr>
              <a:t>Actualiteitencollege</a:t>
            </a:r>
          </a:p>
        </p:txBody>
      </p:sp>
      <p:sp>
        <p:nvSpPr>
          <p:cNvPr id="8" name="Subtitle 6"/>
          <p:cNvSpPr txBox="1">
            <a:spLocks/>
          </p:cNvSpPr>
          <p:nvPr/>
        </p:nvSpPr>
        <p:spPr>
          <a:xfrm>
            <a:off x="442503" y="6226481"/>
            <a:ext cx="8286559" cy="401491"/>
          </a:xfrm>
          <a:prstGeom prst="rect">
            <a:avLst/>
          </a:prstGeom>
          <a:solidFill>
            <a:srgbClr val="A39F1E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tabLst>
                <a:tab pos="93663" algn="l"/>
              </a:tabLst>
            </a:pPr>
            <a:r>
              <a:rPr lang="nl-NL" sz="1200" dirty="0" smtClean="0">
                <a:solidFill>
                  <a:srgbClr val="3E3A35"/>
                </a:solidFill>
              </a:rPr>
              <a:t>www.kennisplatformsdnh.nl												20 oktober 2017</a:t>
            </a:r>
            <a:endParaRPr lang="nl-NL" sz="1200" dirty="0">
              <a:solidFill>
                <a:srgbClr val="3E3A3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679" y="2193663"/>
            <a:ext cx="6956017" cy="40298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908E18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42503" y="1382362"/>
            <a:ext cx="10292553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3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4"/>
          <p:cNvSpPr txBox="1"/>
          <p:nvPr/>
        </p:nvSpPr>
        <p:spPr>
          <a:xfrm>
            <a:off x="442503" y="1311090"/>
            <a:ext cx="7101781" cy="2575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3E3A35"/>
                </a:solidFill>
              </a:rPr>
              <a:t/>
            </a:r>
            <a:br>
              <a:rPr lang="nl-NL" sz="4400" b="1" dirty="0">
                <a:solidFill>
                  <a:srgbClr val="3E3A35"/>
                </a:solidFill>
              </a:rPr>
            </a:br>
            <a:endParaRPr lang="nl-NL" sz="4400" b="1" dirty="0">
              <a:solidFill>
                <a:srgbClr val="3E3A35"/>
              </a:solidFill>
            </a:endParaRPr>
          </a:p>
          <a:p>
            <a:endParaRPr lang="nl-NL" sz="4400" b="1" dirty="0" smtClean="0">
              <a:solidFill>
                <a:srgbClr val="3E3A35"/>
              </a:solidFill>
            </a:endParaRPr>
          </a:p>
          <a:p>
            <a:endParaRPr lang="nl-NL" sz="4400" b="1" baseline="30000" dirty="0">
              <a:solidFill>
                <a:srgbClr val="3E3A35"/>
              </a:solidFill>
              <a:latin typeface="Arial Hebrew Light"/>
              <a:cs typeface="Arial Hebrew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02" y="225430"/>
            <a:ext cx="1085660" cy="108566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42503" y="276625"/>
            <a:ext cx="7200899" cy="1034465"/>
          </a:xfrm>
          <a:solidFill>
            <a:srgbClr val="A39F1E"/>
          </a:solidFill>
        </p:spPr>
        <p:txBody>
          <a:bodyPr/>
          <a:lstStyle/>
          <a:p>
            <a:pPr algn="l"/>
            <a:r>
              <a:rPr lang="nl-NL" dirty="0" smtClean="0"/>
              <a:t>  </a:t>
            </a:r>
            <a:r>
              <a:rPr lang="nl-NL" b="1" dirty="0">
                <a:solidFill>
                  <a:srgbClr val="3E3A35"/>
                </a:solidFill>
                <a:latin typeface="+mn-lt"/>
                <a:ea typeface="+mn-ea"/>
                <a:cs typeface="+mn-cs"/>
              </a:rPr>
              <a:t>Actualiteitencollege</a:t>
            </a:r>
          </a:p>
        </p:txBody>
      </p:sp>
      <p:sp>
        <p:nvSpPr>
          <p:cNvPr id="8" name="Subtitle 6"/>
          <p:cNvSpPr txBox="1">
            <a:spLocks/>
          </p:cNvSpPr>
          <p:nvPr/>
        </p:nvSpPr>
        <p:spPr>
          <a:xfrm>
            <a:off x="442503" y="6226481"/>
            <a:ext cx="8286559" cy="401491"/>
          </a:xfrm>
          <a:prstGeom prst="rect">
            <a:avLst/>
          </a:prstGeom>
          <a:solidFill>
            <a:srgbClr val="A39F1E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tabLst>
                <a:tab pos="93663" algn="l"/>
              </a:tabLst>
            </a:pPr>
            <a:r>
              <a:rPr lang="nl-NL" sz="1200" dirty="0" smtClean="0">
                <a:solidFill>
                  <a:srgbClr val="3E3A35"/>
                </a:solidFill>
              </a:rPr>
              <a:t>www.kennisplatformsdnh.nl												20 oktober 2017</a:t>
            </a:r>
            <a:endParaRPr lang="nl-NL" sz="1200" dirty="0">
              <a:solidFill>
                <a:srgbClr val="3E3A35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07" y="1539042"/>
            <a:ext cx="8966193" cy="42247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949" y="1539042"/>
            <a:ext cx="9001582" cy="417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9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4"/>
          <p:cNvSpPr txBox="1"/>
          <p:nvPr/>
        </p:nvSpPr>
        <p:spPr>
          <a:xfrm>
            <a:off x="442503" y="1311090"/>
            <a:ext cx="7101781" cy="2575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3E3A35"/>
                </a:solidFill>
              </a:rPr>
              <a:t/>
            </a:r>
            <a:br>
              <a:rPr lang="nl-NL" sz="4400" b="1" dirty="0">
                <a:solidFill>
                  <a:srgbClr val="3E3A35"/>
                </a:solidFill>
              </a:rPr>
            </a:br>
            <a:endParaRPr lang="nl-NL" sz="4400" b="1" dirty="0">
              <a:solidFill>
                <a:srgbClr val="3E3A35"/>
              </a:solidFill>
            </a:endParaRPr>
          </a:p>
          <a:p>
            <a:endParaRPr lang="nl-NL" sz="4400" b="1" dirty="0" smtClean="0">
              <a:solidFill>
                <a:srgbClr val="3E3A35"/>
              </a:solidFill>
            </a:endParaRPr>
          </a:p>
          <a:p>
            <a:endParaRPr lang="nl-NL" sz="4400" b="1" baseline="30000" dirty="0">
              <a:solidFill>
                <a:srgbClr val="3E3A35"/>
              </a:solidFill>
              <a:latin typeface="Arial Hebrew Light"/>
              <a:cs typeface="Arial Hebrew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02" y="168088"/>
            <a:ext cx="1143002" cy="114300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42503" y="276625"/>
            <a:ext cx="7200899" cy="1034465"/>
          </a:xfrm>
          <a:solidFill>
            <a:srgbClr val="A39F1E"/>
          </a:solidFill>
        </p:spPr>
        <p:txBody>
          <a:bodyPr/>
          <a:lstStyle/>
          <a:p>
            <a:pPr algn="l"/>
            <a:r>
              <a:rPr lang="nl-NL" dirty="0" smtClean="0"/>
              <a:t>  </a:t>
            </a:r>
            <a:r>
              <a:rPr lang="nl-NL" b="1" dirty="0">
                <a:solidFill>
                  <a:srgbClr val="3E3A35"/>
                </a:solidFill>
                <a:latin typeface="+mn-lt"/>
                <a:ea typeface="+mn-ea"/>
                <a:cs typeface="+mn-cs"/>
              </a:rPr>
              <a:t>Actualiteitencollege</a:t>
            </a:r>
          </a:p>
        </p:txBody>
      </p:sp>
      <p:sp>
        <p:nvSpPr>
          <p:cNvPr id="8" name="Subtitle 6"/>
          <p:cNvSpPr txBox="1">
            <a:spLocks/>
          </p:cNvSpPr>
          <p:nvPr/>
        </p:nvSpPr>
        <p:spPr>
          <a:xfrm>
            <a:off x="442503" y="6226481"/>
            <a:ext cx="8286559" cy="401491"/>
          </a:xfrm>
          <a:prstGeom prst="rect">
            <a:avLst/>
          </a:prstGeom>
          <a:solidFill>
            <a:srgbClr val="A39F1E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tabLst>
                <a:tab pos="93663" algn="l"/>
              </a:tabLst>
            </a:pPr>
            <a:r>
              <a:rPr lang="nl-NL" sz="1200" dirty="0" smtClean="0">
                <a:solidFill>
                  <a:srgbClr val="3E3A35"/>
                </a:solidFill>
              </a:rPr>
              <a:t>www.kennisplatformsdnh.nl												20 oktober 2017</a:t>
            </a:r>
            <a:endParaRPr lang="nl-NL" sz="1200" dirty="0">
              <a:solidFill>
                <a:srgbClr val="3E3A3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161" y="1090981"/>
            <a:ext cx="8653241" cy="36547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501" y="1531199"/>
            <a:ext cx="8286559" cy="35591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2769" y="4536039"/>
            <a:ext cx="4682134" cy="8596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529" y="3940748"/>
            <a:ext cx="4810161" cy="8596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0214" y="3261012"/>
            <a:ext cx="5358848" cy="8596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5141" y="2340764"/>
            <a:ext cx="4682134" cy="8596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7244" y="2321103"/>
            <a:ext cx="4682134" cy="8596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55747" y="3106841"/>
            <a:ext cx="4682134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7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4"/>
          <p:cNvSpPr txBox="1"/>
          <p:nvPr/>
        </p:nvSpPr>
        <p:spPr>
          <a:xfrm>
            <a:off x="442503" y="1311090"/>
            <a:ext cx="7101781" cy="2575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3E3A35"/>
                </a:solidFill>
              </a:rPr>
              <a:t/>
            </a:r>
            <a:br>
              <a:rPr lang="nl-NL" sz="4400" b="1" dirty="0">
                <a:solidFill>
                  <a:srgbClr val="3E3A35"/>
                </a:solidFill>
              </a:rPr>
            </a:br>
            <a:endParaRPr lang="nl-NL" sz="4400" b="1" dirty="0">
              <a:solidFill>
                <a:srgbClr val="3E3A35"/>
              </a:solidFill>
            </a:endParaRPr>
          </a:p>
          <a:p>
            <a:endParaRPr lang="nl-NL" sz="4400" b="1" dirty="0" smtClean="0">
              <a:solidFill>
                <a:srgbClr val="3E3A35"/>
              </a:solidFill>
            </a:endParaRPr>
          </a:p>
          <a:p>
            <a:endParaRPr lang="nl-NL" sz="4400" b="1" baseline="30000" dirty="0">
              <a:solidFill>
                <a:srgbClr val="3E3A35"/>
              </a:solidFill>
              <a:latin typeface="Arial Hebrew Light"/>
              <a:cs typeface="Arial Hebrew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02" y="225430"/>
            <a:ext cx="1085660" cy="108566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42503" y="276625"/>
            <a:ext cx="7200899" cy="1034465"/>
          </a:xfrm>
          <a:solidFill>
            <a:srgbClr val="A39F1E"/>
          </a:solidFill>
        </p:spPr>
        <p:txBody>
          <a:bodyPr/>
          <a:lstStyle/>
          <a:p>
            <a:pPr algn="l"/>
            <a:r>
              <a:rPr lang="nl-NL" dirty="0" smtClean="0"/>
              <a:t>  </a:t>
            </a:r>
            <a:r>
              <a:rPr lang="nl-NL" b="1" dirty="0">
                <a:solidFill>
                  <a:srgbClr val="3E3A35"/>
                </a:solidFill>
                <a:latin typeface="+mn-lt"/>
                <a:ea typeface="+mn-ea"/>
                <a:cs typeface="+mn-cs"/>
              </a:rPr>
              <a:t>Actualiteitencollege</a:t>
            </a:r>
          </a:p>
        </p:txBody>
      </p:sp>
      <p:sp>
        <p:nvSpPr>
          <p:cNvPr id="8" name="Subtitle 6"/>
          <p:cNvSpPr txBox="1">
            <a:spLocks/>
          </p:cNvSpPr>
          <p:nvPr/>
        </p:nvSpPr>
        <p:spPr>
          <a:xfrm>
            <a:off x="442503" y="6226481"/>
            <a:ext cx="8286559" cy="401491"/>
          </a:xfrm>
          <a:prstGeom prst="rect">
            <a:avLst/>
          </a:prstGeom>
          <a:solidFill>
            <a:srgbClr val="A39F1E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tabLst>
                <a:tab pos="93663" algn="l"/>
              </a:tabLst>
            </a:pPr>
            <a:r>
              <a:rPr lang="nl-NL" sz="1200" dirty="0" smtClean="0">
                <a:solidFill>
                  <a:srgbClr val="3E3A35"/>
                </a:solidFill>
              </a:rPr>
              <a:t>www.kennisplatformsdnh.nl												20 oktober 2017</a:t>
            </a:r>
            <a:endParaRPr lang="nl-NL" sz="1200" dirty="0">
              <a:solidFill>
                <a:srgbClr val="3E3A3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03" y="2561530"/>
            <a:ext cx="7771000" cy="3323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077" y="1403370"/>
            <a:ext cx="11327350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8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246</Words>
  <Application>Microsoft Office PowerPoint</Application>
  <PresentationFormat>On-screen Show (4:3)</PresentationFormat>
  <Paragraphs>129</Paragraphs>
  <Slides>27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Arial Hebrew Light</vt:lpstr>
      <vt:lpstr>Calibri</vt:lpstr>
      <vt:lpstr>Office-thema</vt:lpstr>
      <vt:lpstr>PowerPoint Presentation</vt:lpstr>
      <vt:lpstr>  Actualiteitencollege</vt:lpstr>
      <vt:lpstr>  Actualiteitencollege</vt:lpstr>
      <vt:lpstr>  Actualiteitencollege</vt:lpstr>
      <vt:lpstr>  Actualiteitencollege</vt:lpstr>
      <vt:lpstr>  Actualiteitencollege</vt:lpstr>
      <vt:lpstr>  Actualiteitencollege</vt:lpstr>
      <vt:lpstr>  Actualiteitencollege</vt:lpstr>
      <vt:lpstr>  Actualiteitencollege</vt:lpstr>
      <vt:lpstr>  Actualiteitencollege</vt:lpstr>
      <vt:lpstr>  Actualiteitencollege</vt:lpstr>
      <vt:lpstr>  Actualiteitencollege</vt:lpstr>
      <vt:lpstr>  Actualiteitencollege</vt:lpstr>
      <vt:lpstr>  Actualiteitencollege</vt:lpstr>
      <vt:lpstr>  Actualiteitencollege</vt:lpstr>
      <vt:lpstr>  Actualiteitencollege</vt:lpstr>
      <vt:lpstr>  Actualiteitencollege</vt:lpstr>
      <vt:lpstr>  Actualiteitencollege</vt:lpstr>
      <vt:lpstr>  Actualiteitencollege</vt:lpstr>
      <vt:lpstr>  Actualiteitencollege</vt:lpstr>
      <vt:lpstr>  Actualiteitencollege</vt:lpstr>
      <vt:lpstr>  Actualiteitencollege</vt:lpstr>
      <vt:lpstr>  Actualiteitencollege</vt:lpstr>
      <vt:lpstr>PowerPoint Presentation</vt:lpstr>
      <vt:lpstr>  Actualiteitencollege</vt:lpstr>
      <vt:lpstr>  Actualiteitencollege</vt:lpstr>
      <vt:lpstr>  Actualiteitencollege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dodaars</dc:creator>
  <cp:lastModifiedBy>Gercama, Wietske</cp:lastModifiedBy>
  <cp:revision>63</cp:revision>
  <dcterms:created xsi:type="dcterms:W3CDTF">2016-10-31T12:30:43Z</dcterms:created>
  <dcterms:modified xsi:type="dcterms:W3CDTF">2017-10-20T10:42:50Z</dcterms:modified>
</cp:coreProperties>
</file>