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4"/>
  </p:notesMasterIdLst>
  <p:sldIdLst>
    <p:sldId id="256" r:id="rId2"/>
    <p:sldId id="320" r:id="rId3"/>
    <p:sldId id="268" r:id="rId4"/>
    <p:sldId id="282" r:id="rId5"/>
    <p:sldId id="283" r:id="rId6"/>
    <p:sldId id="284" r:id="rId7"/>
    <p:sldId id="267" r:id="rId8"/>
    <p:sldId id="301" r:id="rId9"/>
    <p:sldId id="303" r:id="rId10"/>
    <p:sldId id="306" r:id="rId11"/>
    <p:sldId id="269" r:id="rId12"/>
    <p:sldId id="285" r:id="rId13"/>
    <p:sldId id="321" r:id="rId14"/>
    <p:sldId id="270" r:id="rId15"/>
    <p:sldId id="287" r:id="rId16"/>
    <p:sldId id="290" r:id="rId17"/>
    <p:sldId id="272" r:id="rId18"/>
    <p:sldId id="288" r:id="rId19"/>
    <p:sldId id="298" r:id="rId20"/>
    <p:sldId id="299" r:id="rId21"/>
    <p:sldId id="292" r:id="rId22"/>
    <p:sldId id="322" r:id="rId23"/>
    <p:sldId id="325" r:id="rId24"/>
    <p:sldId id="302" r:id="rId25"/>
    <p:sldId id="326" r:id="rId26"/>
    <p:sldId id="317" r:id="rId27"/>
    <p:sldId id="327" r:id="rId28"/>
    <p:sldId id="319" r:id="rId29"/>
    <p:sldId id="328" r:id="rId30"/>
    <p:sldId id="329" r:id="rId31"/>
    <p:sldId id="324" r:id="rId32"/>
    <p:sldId id="312" r:id="rId3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CC00"/>
    <a:srgbClr val="00FF00"/>
    <a:srgbClr val="FF6565"/>
    <a:srgbClr val="FF2929"/>
    <a:srgbClr val="F8ECEC"/>
    <a:srgbClr val="E6B9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79977" autoAdjust="0"/>
  </p:normalViewPr>
  <p:slideViewPr>
    <p:cSldViewPr>
      <p:cViewPr>
        <p:scale>
          <a:sx n="60" d="100"/>
          <a:sy n="60" d="100"/>
        </p:scale>
        <p:origin x="-1872" y="-6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AF5D3-F93A-41B5-9172-ED7D41326D1B}" type="datetimeFigureOut">
              <a:rPr lang="en-US" smtClean="0"/>
              <a:pPr/>
              <a:t>10/11/2017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C74E2F-9BE4-4730-ADAC-F2CE18A8CCAC}" type="slidenum">
              <a:rPr lang="en-US" smtClean="0"/>
              <a:pPr/>
              <a:t>‹#›</a:t>
            </a:fld>
            <a:endParaRPr lang="en-US" dirty="0"/>
          </a:p>
        </p:txBody>
      </p:sp>
    </p:spTree>
    <p:extLst>
      <p:ext uri="{BB962C8B-B14F-4D97-AF65-F5344CB8AC3E}">
        <p14:creationId xmlns:p14="http://schemas.microsoft.com/office/powerpoint/2010/main" val="192964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a:t>
            </a:r>
            <a:endParaRPr lang="en-US"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Dus het is meer zo!</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Ok,</a:t>
            </a:r>
            <a:r>
              <a:rPr lang="nl-NL" baseline="0" noProof="0" dirty="0" smtClean="0"/>
              <a:t> dus jongeren zijn ook eenzaam. Maar zijn andere problemen niet groter?</a:t>
            </a:r>
            <a:br>
              <a:rPr lang="nl-NL" baseline="0" noProof="0" dirty="0" smtClean="0"/>
            </a:br>
            <a:r>
              <a:rPr lang="nl-NL" baseline="0" noProof="0" dirty="0" smtClean="0"/>
              <a:t>Dit zijn schattingen van percentage mensen dat in de puberteit gediagnosticeerd is met verschillende mentale ziektes.</a:t>
            </a:r>
            <a:br>
              <a:rPr lang="nl-NL" baseline="0" noProof="0" dirty="0" smtClean="0"/>
            </a:br>
            <a:r>
              <a:rPr lang="nl-NL" baseline="0" noProof="0" dirty="0" smtClean="0"/>
              <a:t>De LAAGSTE schattingen van CHRONISCHE eenzaamheid staan ernaast. Je ziet dat het echt een serieus probleem is, terwijl we het niet zo serieus nemen als die andere dingen!</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baseline="0" noProof="0" dirty="0" smtClean="0"/>
              <a:t>-&gt; Google resultaten</a:t>
            </a:r>
          </a:p>
          <a:p>
            <a:endParaRPr lang="nl-NL" baseline="0" noProof="0" dirty="0" smtClean="0"/>
          </a:p>
          <a:p>
            <a:r>
              <a:rPr lang="nl-NL" baseline="0" noProof="0" dirty="0" smtClean="0"/>
              <a:t>-&gt; sociale isolatie</a:t>
            </a:r>
          </a:p>
          <a:p>
            <a:endParaRPr lang="nl-NL" noProof="0" dirty="0" smtClean="0"/>
          </a:p>
          <a:p>
            <a:r>
              <a:rPr lang="nl-NL" noProof="0" dirty="0" smtClean="0"/>
              <a:t>-&gt; oude man?</a:t>
            </a:r>
          </a:p>
          <a:p>
            <a:endParaRPr lang="nl-NL" noProof="0" dirty="0" smtClean="0"/>
          </a:p>
          <a:p>
            <a:r>
              <a:rPr lang="nl-NL" noProof="0" dirty="0" smtClean="0"/>
              <a:t>-&gt; vragen: hoe kunnen jongeren alleen zijn? Op school?</a:t>
            </a:r>
            <a:r>
              <a:rPr lang="nl-NL" baseline="0" noProof="0" dirty="0" smtClean="0"/>
              <a:t> Sociale media?</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Er is niet 1 oorzaak. Grofweg</a:t>
            </a:r>
            <a:r>
              <a:rPr lang="nl-NL" baseline="0" noProof="0" dirty="0" smtClean="0"/>
              <a:t> zijn er 3 groepen van oorzaken te onderscheiden.</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nl-NL" noProof="0" dirty="0" smtClean="0"/>
              <a:t>Sommige</a:t>
            </a:r>
            <a:r>
              <a:rPr lang="nl-NL" baseline="0" noProof="0" dirty="0" smtClean="0"/>
              <a:t> jongeren zijn eenzaam omdat ze weinig toegang hebben tot de sociale omgeving, of weinig toegang hebben tot sociale steun.</a:t>
            </a:r>
          </a:p>
          <a:p>
            <a:pPr marL="0" indent="0">
              <a:buFontTx/>
              <a:buNone/>
            </a:pPr>
            <a:r>
              <a:rPr lang="nl-NL" baseline="0" noProof="0" dirty="0" smtClean="0"/>
              <a:t>. Bijvoorbeeld omdat ze ziek zijn, omdat ze gepest worden, etc.</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nl-NL" noProof="0" dirty="0" smtClean="0"/>
              <a:t>Sommige jongeren zijn eenzaam omdat ze lage</a:t>
            </a:r>
            <a:r>
              <a:rPr lang="nl-NL" baseline="0" noProof="0" dirty="0" smtClean="0"/>
              <a:t> sociale vaardigheden hebben. Ze vinden het bv moeilijk om vrienden te maken, of kunnen niet goed van hun vrienden vragen wat ze nodig hebben.</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Sommige jongeren zijn eenzaam vanwege een negatieve blik.</a:t>
            </a:r>
          </a:p>
          <a:p>
            <a:r>
              <a:rPr lang="nl-NL" noProof="0" dirty="0" smtClean="0"/>
              <a:t>Ze zien zichzelf</a:t>
            </a:r>
            <a:r>
              <a:rPr lang="nl-NL" baseline="0" noProof="0" dirty="0" smtClean="0"/>
              <a:t> negatief, zien anderen negatief, zien hun vriendschappen negatief, enzovoorts.</a:t>
            </a:r>
            <a:br>
              <a:rPr lang="nl-NL" baseline="0" noProof="0" dirty="0" smtClean="0"/>
            </a:br>
            <a:r>
              <a:rPr lang="nl-NL" baseline="0" noProof="0" dirty="0" smtClean="0"/>
              <a:t>Bv: In mijn onderzoek waren er jongeren die van zichzelf zeiden dat ze lage vaardigheden hadden, en hun klasgenoten zeiden van niet.</a:t>
            </a:r>
            <a:br>
              <a:rPr lang="nl-NL" baseline="0" noProof="0" dirty="0" smtClean="0"/>
            </a:br>
            <a:r>
              <a:rPr lang="nl-NL" baseline="0" noProof="0" dirty="0" smtClean="0"/>
              <a:t>En eenzame jongeren waren ook negatiever over hun vriendschappen, terwijl hun beste vrienden dat niet waren.</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28650" lvl="1" indent="-171450">
              <a:buFont typeface="Arial" panose="020B0604020202020204" pitchFamily="34" charset="0"/>
              <a:buChar char="•"/>
            </a:pPr>
            <a:endParaRPr lang="nl-NL" baseline="0" noProof="0" dirty="0" smtClean="0"/>
          </a:p>
          <a:p>
            <a:pPr marL="457200" lvl="1" indent="0">
              <a:buFont typeface="Arial" panose="020B0604020202020204" pitchFamily="34" charset="0"/>
              <a:buNone/>
            </a:pPr>
            <a:r>
              <a:rPr lang="nl-NL" baseline="0" noProof="0" dirty="0" smtClean="0"/>
              <a:t>Welke risicogroepen zijn er dan? Nou elke groep die een van deze processen kan hebben. Dit zijn risicofactoren.</a:t>
            </a:r>
          </a:p>
          <a:p>
            <a:pPr marL="457200" lvl="1" indent="0">
              <a:buFont typeface="Arial" panose="020B0604020202020204" pitchFamily="34" charset="0"/>
              <a:buNone/>
            </a:pPr>
            <a:r>
              <a:rPr lang="nl-NL" baseline="0" noProof="0" dirty="0" smtClean="0"/>
              <a:t>Genetisch: 50% is genetisch</a:t>
            </a:r>
          </a:p>
          <a:p>
            <a:pPr marL="457200" lvl="1" indent="0">
              <a:buFont typeface="Arial" panose="020B0604020202020204" pitchFamily="34" charset="0"/>
              <a:buNone/>
            </a:pPr>
            <a:r>
              <a:rPr lang="nl-NL" baseline="0" noProof="0" dirty="0" smtClean="0"/>
              <a:t>Verschil in geslacht (wat denken jullie)? Is er niet.</a:t>
            </a:r>
          </a:p>
        </p:txBody>
      </p:sp>
      <p:sp>
        <p:nvSpPr>
          <p:cNvPr id="4" name="Slide Number Placeholder 3"/>
          <p:cNvSpPr>
            <a:spLocks noGrp="1"/>
          </p:cNvSpPr>
          <p:nvPr>
            <p:ph type="sldNum" sz="quarter" idx="10"/>
          </p:nvPr>
        </p:nvSpPr>
        <p:spPr/>
        <p:txBody>
          <a:bodyPr/>
          <a:lstStyle/>
          <a:p>
            <a:fld id="{74C74E2F-9BE4-4730-ADAC-F2CE18A8CCA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Arial" panose="020B0604020202020204" pitchFamily="34" charset="0"/>
              <a:buNone/>
            </a:pPr>
            <a:r>
              <a:rPr lang="nl-NL" baseline="0" noProof="0" dirty="0" smtClean="0"/>
              <a:t>Wat denken jullie, sociale media gevaarlijk?</a:t>
            </a:r>
          </a:p>
        </p:txBody>
      </p:sp>
      <p:sp>
        <p:nvSpPr>
          <p:cNvPr id="4" name="Slide Number Placeholder 3"/>
          <p:cNvSpPr>
            <a:spLocks noGrp="1"/>
          </p:cNvSpPr>
          <p:nvPr>
            <p:ph type="sldNum" sz="quarter" idx="10"/>
          </p:nvPr>
        </p:nvSpPr>
        <p:spPr/>
        <p:txBody>
          <a:bodyPr/>
          <a:lstStyle/>
          <a:p>
            <a:fld id="{74C74E2F-9BE4-4730-ADAC-F2CE18A8CCA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Arial" panose="020B0604020202020204" pitchFamily="34" charset="0"/>
              <a:buNone/>
            </a:pPr>
            <a:r>
              <a:rPr lang="nl-NL" baseline="0" noProof="0" dirty="0" smtClean="0"/>
              <a:t>Niet per definitie.</a:t>
            </a:r>
          </a:p>
          <a:p>
            <a:pPr marL="457200" lvl="1" indent="0">
              <a:buFont typeface="Arial" panose="020B0604020202020204" pitchFamily="34" charset="0"/>
              <a:buNone/>
            </a:pPr>
            <a:r>
              <a:rPr lang="nl-NL" baseline="0" noProof="0" dirty="0" smtClean="0"/>
              <a:t>Er is geen toename geweest na invoering van sociale media.</a:t>
            </a:r>
          </a:p>
          <a:p>
            <a:pPr marL="457200" lvl="1" indent="0">
              <a:buFont typeface="Arial" panose="020B0604020202020204" pitchFamily="34" charset="0"/>
              <a:buNone/>
            </a:pPr>
            <a:r>
              <a:rPr lang="nl-NL" baseline="0" noProof="0" dirty="0" smtClean="0"/>
              <a:t>Online wereld lijkt op offline wereld: sommige mensen gaan er niet goed mee om, anderen wel.</a:t>
            </a:r>
          </a:p>
          <a:p>
            <a:pPr marL="457200" lvl="1" indent="0">
              <a:buFont typeface="Arial" panose="020B0604020202020204" pitchFamily="34" charset="0"/>
              <a:buNone/>
            </a:pPr>
            <a:r>
              <a:rPr lang="nl-NL" baseline="0" noProof="0" dirty="0" smtClean="0"/>
              <a:t>Het is dus niet zo dat vriendschappen sowieso in gevaar zijn.</a:t>
            </a:r>
          </a:p>
        </p:txBody>
      </p:sp>
      <p:sp>
        <p:nvSpPr>
          <p:cNvPr id="4" name="Slide Number Placeholder 3"/>
          <p:cNvSpPr>
            <a:spLocks noGrp="1"/>
          </p:cNvSpPr>
          <p:nvPr>
            <p:ph type="sldNum" sz="quarter" idx="10"/>
          </p:nvPr>
        </p:nvSpPr>
        <p:spPr/>
        <p:txBody>
          <a:bodyPr/>
          <a:lstStyle/>
          <a:p>
            <a:fld id="{74C74E2F-9BE4-4730-ADAC-F2CE18A8CCA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baseline="0" noProof="0" dirty="0" smtClean="0"/>
              <a:t>-&gt; Google resultaten</a:t>
            </a:r>
          </a:p>
          <a:p>
            <a:endParaRPr lang="nl-NL" baseline="0" noProof="0" dirty="0" smtClean="0"/>
          </a:p>
          <a:p>
            <a:r>
              <a:rPr lang="nl-NL" baseline="0" noProof="0" dirty="0" smtClean="0"/>
              <a:t>-&gt; sociale isolatie</a:t>
            </a:r>
          </a:p>
          <a:p>
            <a:endParaRPr lang="nl-NL" noProof="0" dirty="0" smtClean="0"/>
          </a:p>
          <a:p>
            <a:r>
              <a:rPr lang="nl-NL" noProof="0" dirty="0" smtClean="0"/>
              <a:t>-&gt; oude man?</a:t>
            </a:r>
          </a:p>
          <a:p>
            <a:endParaRPr lang="nl-NL" noProof="0" dirty="0" smtClean="0"/>
          </a:p>
          <a:p>
            <a:r>
              <a:rPr lang="nl-NL" noProof="0" dirty="0" smtClean="0"/>
              <a:t>-&gt; vragen: hoe kunnen jongeren alleen zijn? Op school?</a:t>
            </a:r>
            <a:r>
              <a:rPr lang="nl-NL" baseline="0" noProof="0" dirty="0" smtClean="0"/>
              <a:t> Sociale media?</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Er</a:t>
            </a:r>
            <a:r>
              <a:rPr lang="nl-NL" baseline="0" noProof="0" dirty="0" smtClean="0"/>
              <a:t> zijn 3 typen interventies:</a:t>
            </a:r>
            <a:br>
              <a:rPr lang="nl-NL" baseline="0" noProof="0" dirty="0" smtClean="0"/>
            </a:br>
            <a:r>
              <a:rPr lang="nl-NL" baseline="0" noProof="0" dirty="0" smtClean="0"/>
              <a:t>Uitbreiden van contact (bv activiteiten organiseren, een manier om nieuwe mensen te ontmoeten, </a:t>
            </a:r>
            <a:r>
              <a:rPr lang="nl-NL" baseline="0" noProof="0" dirty="0" err="1" smtClean="0"/>
              <a:t>etc</a:t>
            </a:r>
            <a:r>
              <a:rPr lang="nl-NL" baseline="0" noProof="0" dirty="0" smtClean="0"/>
              <a:t>)</a:t>
            </a:r>
            <a:br>
              <a:rPr lang="nl-NL" baseline="0" noProof="0" dirty="0" smtClean="0"/>
            </a:br>
            <a:r>
              <a:rPr lang="nl-NL" baseline="0" noProof="0" dirty="0" smtClean="0"/>
              <a:t>Sociale vaardigheidstraining</a:t>
            </a:r>
            <a:br>
              <a:rPr lang="nl-NL" baseline="0" noProof="0" dirty="0" smtClean="0"/>
            </a:br>
            <a:r>
              <a:rPr lang="nl-NL" baseline="0" noProof="0" dirty="0" smtClean="0"/>
              <a:t>Cognitieve gedragstherapie (aanpakken van negatieve gedachten).</a:t>
            </a:r>
          </a:p>
          <a:p>
            <a:endParaRPr lang="nl-NL" baseline="0" noProof="0" dirty="0" smtClean="0"/>
          </a:p>
          <a:p>
            <a:r>
              <a:rPr lang="nl-NL" baseline="0" noProof="0" dirty="0" smtClean="0"/>
              <a:t>Cognitieve gedragstherapie werkt wel, </a:t>
            </a:r>
            <a:r>
              <a:rPr lang="nl-NL" baseline="0" noProof="0" dirty="0" err="1" smtClean="0"/>
              <a:t>sova</a:t>
            </a:r>
            <a:r>
              <a:rPr lang="nl-NL" baseline="0" noProof="0" dirty="0" smtClean="0"/>
              <a:t> </a:t>
            </a:r>
            <a:r>
              <a:rPr lang="nl-NL" baseline="0" noProof="0" dirty="0" err="1" smtClean="0"/>
              <a:t>trianing</a:t>
            </a:r>
            <a:r>
              <a:rPr lang="nl-NL" baseline="0" noProof="0" dirty="0" smtClean="0"/>
              <a:t> alleen als het ook echt voor mensen met lage vaardigheden is, sociaal contact uitbreiden werkt niet. En dat is jammer, want daar gaan nou net bijna alle initiatieven over. Dat dat niet werkt is logisch: Eenzaamheid is subjectief!</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We weten niet goed wat</a:t>
            </a:r>
            <a:r>
              <a:rPr lang="nl-NL" baseline="0" noProof="0" dirty="0" smtClean="0"/>
              <a:t> werkt voor jongeren, omdat het niet onderzocht is en omdat er maar heel weinig gebeurt voor jongeren.</a:t>
            </a:r>
          </a:p>
          <a:p>
            <a:r>
              <a:rPr lang="nl-NL" baseline="0" noProof="0" dirty="0" smtClean="0"/>
              <a:t>Onderzoeken is wel belangrijk: Soms lijkt het of iets werkt, maar dan blijkt dat niet zo te zijn (voorbeeld: een anti-drugs programma dat op </a:t>
            </a:r>
            <a:r>
              <a:rPr lang="nl-NL" baseline="0" noProof="0" dirty="0" err="1" smtClean="0"/>
              <a:t>nederlandse</a:t>
            </a:r>
            <a:r>
              <a:rPr lang="nl-NL" baseline="0" noProof="0" dirty="0" smtClean="0"/>
              <a:t> middelbare scholen werd gegeven bleek te leiden tot meer wietgebruik).</a:t>
            </a:r>
          </a:p>
          <a:p>
            <a:endParaRPr lang="nl-NL" baseline="0" noProof="0" dirty="0" smtClean="0"/>
          </a:p>
        </p:txBody>
      </p:sp>
      <p:sp>
        <p:nvSpPr>
          <p:cNvPr id="4" name="Slide Number Placeholder 3"/>
          <p:cNvSpPr>
            <a:spLocks noGrp="1"/>
          </p:cNvSpPr>
          <p:nvPr>
            <p:ph type="sldNum" sz="quarter" idx="10"/>
          </p:nvPr>
        </p:nvSpPr>
        <p:spPr/>
        <p:txBody>
          <a:bodyPr/>
          <a:lstStyle/>
          <a:p>
            <a:fld id="{74C74E2F-9BE4-4730-ADAC-F2CE18A8CCA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Wat kunnen we dan wel doen?</a:t>
            </a:r>
          </a:p>
          <a:p>
            <a:endParaRPr lang="nl-NL" noProof="0" dirty="0" smtClean="0"/>
          </a:p>
          <a:p>
            <a:pPr marL="228600" indent="-228600">
              <a:buAutoNum type="arabicPeriod"/>
            </a:pPr>
            <a:r>
              <a:rPr lang="nl-NL" baseline="0" noProof="0" dirty="0" smtClean="0"/>
              <a:t>Het probleem erkennen.</a:t>
            </a:r>
          </a:p>
          <a:p>
            <a:pPr marL="228600" indent="-228600">
              <a:buAutoNum type="arabicPeriod"/>
            </a:pPr>
            <a:r>
              <a:rPr lang="nl-NL" baseline="0" noProof="0" dirty="0" smtClean="0"/>
              <a:t>Zorgen dat we eenzaamheid signaleren, en dat is niet makkelijk. Omdat het subjectief is kun je het niet aan de buitenkant zien. Bovendien is het een taboe. Hoe doe je dat dan wel?</a:t>
            </a:r>
          </a:p>
          <a:p>
            <a:pPr marL="0" indent="0">
              <a:buNone/>
            </a:pPr>
            <a:r>
              <a:rPr lang="nl-NL" baseline="0" noProof="0" dirty="0" smtClean="0"/>
              <a:t>Ter illustratie: 80% van de ouders onderschat of overschat eenzaamheid van zijn of haar kind. En sociale isolatie (dus objectief mensen die alleen zijn), wat toch misschien makkelijker te herkennen zou moeten zijn, wordt maar door 42% van de leerkrachten herkend!</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Wat kunnen we dan wel doen?</a:t>
            </a:r>
          </a:p>
          <a:p>
            <a:endParaRPr lang="nl-NL" noProof="0" dirty="0" smtClean="0"/>
          </a:p>
          <a:p>
            <a:pPr marL="228600" indent="-228600">
              <a:buAutoNum type="arabicPeriod"/>
            </a:pPr>
            <a:r>
              <a:rPr lang="nl-NL" baseline="0" noProof="0" dirty="0" smtClean="0"/>
              <a:t>Het probleem erkennen.</a:t>
            </a:r>
          </a:p>
          <a:p>
            <a:pPr marL="228600" indent="-228600">
              <a:buAutoNum type="arabicPeriod"/>
            </a:pPr>
            <a:r>
              <a:rPr lang="nl-NL" baseline="0" noProof="0" dirty="0" smtClean="0"/>
              <a:t>Zorgen dat we eenzaamheid signaleren, en dat is niet makkelijk. Omdat het subjectief is kun je het niet aan de buitenkant zien. Bovendien is het een taboe. Hoe doe je dat dan wel?</a:t>
            </a:r>
          </a:p>
          <a:p>
            <a:pPr marL="0" indent="0">
              <a:buNone/>
            </a:pPr>
            <a:r>
              <a:rPr lang="nl-NL" baseline="0" noProof="0" dirty="0" smtClean="0"/>
              <a:t>Ter illustratie: 80% van de ouders onderschat of overschat eenzaamheid van zijn of haar kind. En sociale isolatie (dus objectief mensen die alleen zijn), wat toch misschien makkelijker te herkennen zou moeten zijn, wordt maar door 42% van de leerkrachten herkend!</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3. Door de dialoog</a:t>
            </a:r>
            <a:r>
              <a:rPr lang="nl-NL" baseline="0" noProof="0" dirty="0" smtClean="0"/>
              <a:t> aan te gaan! Alleen als je het vraagt kom je er achter!</a:t>
            </a:r>
          </a:p>
          <a:p>
            <a:r>
              <a:rPr lang="nl-NL" baseline="0" noProof="0" dirty="0" smtClean="0"/>
              <a:t>4. Aanpak op maat: geen </a:t>
            </a:r>
            <a:r>
              <a:rPr lang="nl-NL" baseline="0" noProof="0" dirty="0" err="1" smtClean="0"/>
              <a:t>one</a:t>
            </a:r>
            <a:r>
              <a:rPr lang="nl-NL" baseline="0" noProof="0" dirty="0" smtClean="0"/>
              <a:t> </a:t>
            </a:r>
            <a:r>
              <a:rPr lang="nl-NL" baseline="0" noProof="0" dirty="0" err="1" smtClean="0"/>
              <a:t>size</a:t>
            </a:r>
            <a:r>
              <a:rPr lang="nl-NL" baseline="0" noProof="0" dirty="0" smtClean="0"/>
              <a:t> fits </a:t>
            </a:r>
            <a:r>
              <a:rPr lang="nl-NL" baseline="0" noProof="0" dirty="0" err="1" smtClean="0"/>
              <a:t>all</a:t>
            </a:r>
            <a:r>
              <a:rPr lang="nl-NL" baseline="0" noProof="0" dirty="0" smtClean="0"/>
              <a:t> oplossing: achterhaal voor de specifieke </a:t>
            </a:r>
            <a:r>
              <a:rPr lang="nl-NL" baseline="0" noProof="0" dirty="0" err="1" smtClean="0"/>
              <a:t>peroson</a:t>
            </a:r>
            <a:r>
              <a:rPr lang="nl-NL" baseline="0" noProof="0" dirty="0" smtClean="0"/>
              <a:t> wat het probleem is, alleen dan kun je een gepaste oplossing vinden. </a:t>
            </a:r>
          </a:p>
          <a:p>
            <a:r>
              <a:rPr lang="nl-NL" baseline="0" noProof="0" dirty="0" smtClean="0"/>
              <a:t>5. Effectiviteit onderzoek: als we eenmaal een programma </a:t>
            </a:r>
            <a:r>
              <a:rPr lang="nl-NL" baseline="0" noProof="0" dirty="0" err="1" smtClean="0"/>
              <a:t>oid</a:t>
            </a:r>
            <a:r>
              <a:rPr lang="nl-NL" baseline="0" noProof="0" dirty="0" smtClean="0"/>
              <a:t> hebben moeten we ook echt meten welke dan het beste werkt.</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3. Door de dialoog</a:t>
            </a:r>
            <a:r>
              <a:rPr lang="nl-NL" baseline="0" noProof="0" dirty="0" smtClean="0"/>
              <a:t> aan te gaan! Alleen als je het vraagt kom je er achter!</a:t>
            </a:r>
          </a:p>
          <a:p>
            <a:r>
              <a:rPr lang="nl-NL" baseline="0" noProof="0" dirty="0" smtClean="0"/>
              <a:t>4. Aanpak op maat: geen </a:t>
            </a:r>
            <a:r>
              <a:rPr lang="nl-NL" baseline="0" noProof="0" dirty="0" err="1" smtClean="0"/>
              <a:t>one</a:t>
            </a:r>
            <a:r>
              <a:rPr lang="nl-NL" baseline="0" noProof="0" dirty="0" smtClean="0"/>
              <a:t> </a:t>
            </a:r>
            <a:r>
              <a:rPr lang="nl-NL" baseline="0" noProof="0" dirty="0" err="1" smtClean="0"/>
              <a:t>size</a:t>
            </a:r>
            <a:r>
              <a:rPr lang="nl-NL" baseline="0" noProof="0" dirty="0" smtClean="0"/>
              <a:t> fits </a:t>
            </a:r>
            <a:r>
              <a:rPr lang="nl-NL" baseline="0" noProof="0" dirty="0" err="1" smtClean="0"/>
              <a:t>all</a:t>
            </a:r>
            <a:r>
              <a:rPr lang="nl-NL" baseline="0" noProof="0" dirty="0" smtClean="0"/>
              <a:t> oplossing: achterhaal voor de specifieke </a:t>
            </a:r>
            <a:r>
              <a:rPr lang="nl-NL" baseline="0" noProof="0" dirty="0" err="1" smtClean="0"/>
              <a:t>peroson</a:t>
            </a:r>
            <a:r>
              <a:rPr lang="nl-NL" baseline="0" noProof="0" dirty="0" smtClean="0"/>
              <a:t> wat het probleem is, alleen dan kun je een gepaste oplossing vinden. </a:t>
            </a:r>
          </a:p>
          <a:p>
            <a:r>
              <a:rPr lang="nl-NL" baseline="0" noProof="0" dirty="0" smtClean="0"/>
              <a:t>5. Effectiviteit onderzoek: als we eenmaal een programma </a:t>
            </a:r>
            <a:r>
              <a:rPr lang="nl-NL" baseline="0" noProof="0" dirty="0" err="1" smtClean="0"/>
              <a:t>oid</a:t>
            </a:r>
            <a:r>
              <a:rPr lang="nl-NL" baseline="0" noProof="0" dirty="0" smtClean="0"/>
              <a:t> hebben moeten we ook echt meten welke dan het beste werkt.</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Als je “eenzame</a:t>
            </a:r>
            <a:r>
              <a:rPr lang="nl-NL" baseline="0" noProof="0" dirty="0" smtClean="0"/>
              <a:t> jongeren” </a:t>
            </a:r>
            <a:r>
              <a:rPr lang="nl-NL" baseline="0" noProof="0" dirty="0" err="1" smtClean="0"/>
              <a:t>googled</a:t>
            </a:r>
            <a:r>
              <a:rPr lang="nl-NL" baseline="0" noProof="0" dirty="0" smtClean="0"/>
              <a:t>: Vooral mensen die ALLEEN zijn (en gek genoeg ook nog een oudere). </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3. Door de dialoog</a:t>
            </a:r>
            <a:r>
              <a:rPr lang="nl-NL" baseline="0" noProof="0" dirty="0" smtClean="0"/>
              <a:t> aan te gaan! Alleen als je het vraagt kom je er achter!</a:t>
            </a:r>
          </a:p>
          <a:p>
            <a:r>
              <a:rPr lang="nl-NL" baseline="0" noProof="0" dirty="0" smtClean="0"/>
              <a:t>4. Aanpak op maat: geen </a:t>
            </a:r>
            <a:r>
              <a:rPr lang="nl-NL" baseline="0" noProof="0" dirty="0" err="1" smtClean="0"/>
              <a:t>one</a:t>
            </a:r>
            <a:r>
              <a:rPr lang="nl-NL" baseline="0" noProof="0" dirty="0" smtClean="0"/>
              <a:t> </a:t>
            </a:r>
            <a:r>
              <a:rPr lang="nl-NL" baseline="0" noProof="0" dirty="0" err="1" smtClean="0"/>
              <a:t>size</a:t>
            </a:r>
            <a:r>
              <a:rPr lang="nl-NL" baseline="0" noProof="0" dirty="0" smtClean="0"/>
              <a:t> fits </a:t>
            </a:r>
            <a:r>
              <a:rPr lang="nl-NL" baseline="0" noProof="0" dirty="0" err="1" smtClean="0"/>
              <a:t>all</a:t>
            </a:r>
            <a:r>
              <a:rPr lang="nl-NL" baseline="0" noProof="0" dirty="0" smtClean="0"/>
              <a:t> oplossing: achterhaal voor de specifieke </a:t>
            </a:r>
            <a:r>
              <a:rPr lang="nl-NL" baseline="0" noProof="0" dirty="0" err="1" smtClean="0"/>
              <a:t>peroson</a:t>
            </a:r>
            <a:r>
              <a:rPr lang="nl-NL" baseline="0" noProof="0" dirty="0" smtClean="0"/>
              <a:t> wat het probleem is, alleen dan kun je een gepaste oplossing vinden. </a:t>
            </a:r>
          </a:p>
          <a:p>
            <a:r>
              <a:rPr lang="nl-NL" baseline="0" noProof="0" dirty="0" smtClean="0"/>
              <a:t>5. Effectiviteit onderzoek: als we eenmaal een programma </a:t>
            </a:r>
            <a:r>
              <a:rPr lang="nl-NL" baseline="0" noProof="0" dirty="0" err="1" smtClean="0"/>
              <a:t>oid</a:t>
            </a:r>
            <a:r>
              <a:rPr lang="nl-NL" baseline="0" noProof="0" dirty="0" smtClean="0"/>
              <a:t> hebben moeten we ook echt meten welke dan het beste werkt.</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-&gt; Dit plaatje beter, eenzaam is niet</a:t>
            </a:r>
            <a:r>
              <a:rPr lang="nl-NL" baseline="0" noProof="0" dirty="0" smtClean="0"/>
              <a:t> hetzelfde als alleen. </a:t>
            </a:r>
          </a:p>
          <a:p>
            <a:endParaRPr lang="nl-NL" baseline="0" noProof="0" dirty="0" smtClean="0"/>
          </a:p>
          <a:p>
            <a:r>
              <a:rPr lang="nl-NL" baseline="0" noProof="0" dirty="0" smtClean="0"/>
              <a:t>Het is een SUBJECIEF gevoel, je kunt je eenzaam voelen terwijl je veel vrienden hebt, of je kunt maar weinig vrienden hebben en er toch genoeg aan hebben.</a:t>
            </a:r>
            <a:endParaRPr lang="nl-NL" noProof="0" dirty="0" smtClean="0"/>
          </a:p>
        </p:txBody>
      </p:sp>
      <p:sp>
        <p:nvSpPr>
          <p:cNvPr id="4" name="Slide Number Placeholder 3"/>
          <p:cNvSpPr>
            <a:spLocks noGrp="1"/>
          </p:cNvSpPr>
          <p:nvPr>
            <p:ph type="sldNum" sz="quarter" idx="10"/>
          </p:nvPr>
        </p:nvSpPr>
        <p:spPr/>
        <p:txBody>
          <a:bodyPr/>
          <a:lstStyle/>
          <a:p>
            <a:fld id="{74C74E2F-9BE4-4730-ADAC-F2CE18A8CCA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-&gt; “Ach, gevoelens van eenzaamheid in de puberteit horen er gewoon bij…” [aldus een studentenpastor uit </a:t>
            </a:r>
            <a:r>
              <a:rPr lang="nl-NL" noProof="0" dirty="0" err="1" smtClean="0"/>
              <a:t>amsterdam</a:t>
            </a:r>
            <a:r>
              <a:rPr lang="nl-NL" noProof="0" dirty="0" smtClean="0"/>
              <a:t>].</a:t>
            </a:r>
          </a:p>
          <a:p>
            <a:r>
              <a:rPr lang="nl-NL" noProof="0" dirty="0" smtClean="0"/>
              <a:t/>
            </a:r>
            <a:br>
              <a:rPr lang="nl-NL" noProof="0" dirty="0" smtClean="0"/>
            </a:br>
            <a:r>
              <a:rPr lang="nl-NL" noProof="0" dirty="0" smtClean="0"/>
              <a:t>Dat klopt ook!</a:t>
            </a:r>
          </a:p>
          <a:p>
            <a:r>
              <a:rPr lang="nl-NL" noProof="0" dirty="0" smtClean="0"/>
              <a:t>Eenzaamheid hoort er ook bij,</a:t>
            </a:r>
            <a:r>
              <a:rPr lang="nl-NL" baseline="0" noProof="0" dirty="0" smtClean="0"/>
              <a:t> het is goed dat we het kunnen voelen.</a:t>
            </a:r>
          </a:p>
          <a:p>
            <a:r>
              <a:rPr lang="nl-NL" baseline="0" noProof="0" dirty="0" smtClean="0"/>
              <a:t>Het is een signaal, net als honger: Als je honger hebt moet je eten, als je eenzaam bent moet je contact zoeken. MAAR…..</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Dat het er bij hoort wil niet zeggen dat het nooit een probleem is: Sommige mensen raken gevangen in hun gevoelens van eenzaamheid en komen er niet vanzelf uit. Dan is het wel een probleem.</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baseline="0" noProof="0" dirty="0" smtClean="0"/>
              <a:t>Waarom zouden we ons </a:t>
            </a:r>
            <a:r>
              <a:rPr lang="nl-NL" baseline="0" noProof="0" dirty="0" err="1" smtClean="0"/>
              <a:t>uberhaubt</a:t>
            </a:r>
            <a:r>
              <a:rPr lang="nl-NL" baseline="0" noProof="0" dirty="0" smtClean="0"/>
              <a:t> wat aantrekken van eenzaamheid?</a:t>
            </a:r>
          </a:p>
          <a:p>
            <a:r>
              <a:rPr lang="nl-NL" baseline="0" noProof="0" dirty="0" smtClean="0"/>
              <a:t>Vanwege al deze negatieve gevolgen.</a:t>
            </a:r>
          </a:p>
          <a:p>
            <a:endParaRPr lang="nl-NL" baseline="0" noProof="0" dirty="0" smtClean="0"/>
          </a:p>
          <a:p>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Dit is hoe we deken dat het gaat met eenzaamheid. Jong = niet eenzaam, oud =</a:t>
            </a:r>
            <a:r>
              <a:rPr lang="nl-NL" baseline="0" noProof="0" dirty="0" smtClean="0"/>
              <a:t> steeds meer eenzaam.</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noProof="0" dirty="0" smtClean="0"/>
              <a:t>Dit</a:t>
            </a:r>
            <a:r>
              <a:rPr lang="nl-NL" baseline="0" noProof="0" dirty="0" smtClean="0"/>
              <a:t> is wat we werkelijk meten: het percentage mensen dat zichzelf beschrijft als eenzaam.</a:t>
            </a:r>
            <a:br>
              <a:rPr lang="nl-NL" baseline="0" noProof="0" dirty="0" smtClean="0"/>
            </a:br>
            <a:r>
              <a:rPr lang="nl-NL" baseline="0" noProof="0" dirty="0" smtClean="0"/>
              <a:t>Gele puntjes = gemiddelde, de balken erom heen zijn hoe veel mensen afwijken van het gemiddelde.</a:t>
            </a:r>
            <a:br>
              <a:rPr lang="nl-NL" baseline="0" noProof="0" dirty="0" smtClean="0"/>
            </a:br>
            <a:r>
              <a:rPr lang="nl-NL" baseline="0" noProof="0" dirty="0" smtClean="0"/>
              <a:t>Je ziet: 15-24 bijna net zo hoog als 80+!</a:t>
            </a:r>
            <a:endParaRPr lang="nl-NL" noProof="0" dirty="0"/>
          </a:p>
        </p:txBody>
      </p:sp>
      <p:sp>
        <p:nvSpPr>
          <p:cNvPr id="4" name="Slide Number Placeholder 3"/>
          <p:cNvSpPr>
            <a:spLocks noGrp="1"/>
          </p:cNvSpPr>
          <p:nvPr>
            <p:ph type="sldNum" sz="quarter" idx="10"/>
          </p:nvPr>
        </p:nvSpPr>
        <p:spPr/>
        <p:txBody>
          <a:bodyPr/>
          <a:lstStyle/>
          <a:p>
            <a:fld id="{74C74E2F-9BE4-4730-ADAC-F2CE18A8CCA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CB769-A218-4E32-9356-07C10EA0C7A0}" type="datetimeFigureOut">
              <a:rPr lang="en-US" smtClean="0"/>
              <a:pPr/>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91E622-20F7-44F3-BA4F-A2C8897B9D3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CB769-A218-4E32-9356-07C10EA0C7A0}" type="datetimeFigureOut">
              <a:rPr lang="en-US" smtClean="0"/>
              <a:pPr/>
              <a:t>10/11/2017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1E622-20F7-44F3-BA4F-A2C8897B9D3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png"/><Relationship Id="rId7" Type="http://schemas.openxmlformats.org/officeDocument/2006/relationships/image" Target="../media/image34.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032" y="0"/>
            <a:ext cx="7772400" cy="1470025"/>
          </a:xfrm>
        </p:spPr>
        <p:txBody>
          <a:bodyPr>
            <a:normAutofit/>
          </a:bodyPr>
          <a:lstStyle/>
          <a:p>
            <a:r>
              <a:rPr lang="nl-NL" b="1" noProof="0" dirty="0" smtClean="0">
                <a:solidFill>
                  <a:srgbClr val="C00000"/>
                </a:solidFill>
              </a:rPr>
              <a:t>Eenzaamheid bij jongeren</a:t>
            </a:r>
            <a:br>
              <a:rPr lang="nl-NL" b="1" noProof="0" dirty="0" smtClean="0">
                <a:solidFill>
                  <a:srgbClr val="C00000"/>
                </a:solidFill>
              </a:rPr>
            </a:br>
            <a:r>
              <a:rPr lang="nl-NL" sz="2800" b="1" dirty="0" smtClean="0">
                <a:solidFill>
                  <a:srgbClr val="C00000"/>
                </a:solidFill>
              </a:rPr>
              <a:t>Inzichten uit onderzoek</a:t>
            </a:r>
            <a:endParaRPr lang="nl-NL" b="1" noProof="0" dirty="0">
              <a:solidFill>
                <a:srgbClr val="C00000"/>
              </a:solidFill>
            </a:endParaRPr>
          </a:p>
        </p:txBody>
      </p:sp>
      <p:pic>
        <p:nvPicPr>
          <p:cNvPr id="1028" name="Picture 4"/>
          <p:cNvPicPr>
            <a:picLocks noChangeAspect="1" noChangeArrowheads="1"/>
          </p:cNvPicPr>
          <p:nvPr/>
        </p:nvPicPr>
        <p:blipFill>
          <a:blip r:embed="rId3" cstate="print"/>
          <a:srcRect/>
          <a:stretch>
            <a:fillRect/>
          </a:stretch>
        </p:blipFill>
        <p:spPr bwMode="auto">
          <a:xfrm>
            <a:off x="2483768" y="1340768"/>
            <a:ext cx="4086200" cy="4064576"/>
          </a:xfrm>
          <a:prstGeom prst="rect">
            <a:avLst/>
          </a:prstGeom>
          <a:noFill/>
          <a:ln w="9525">
            <a:noFill/>
            <a:miter lim="800000"/>
            <a:headEnd/>
            <a:tailEnd/>
          </a:ln>
        </p:spPr>
      </p:pic>
      <p:sp>
        <p:nvSpPr>
          <p:cNvPr id="8" name="TextBox 7"/>
          <p:cNvSpPr txBox="1"/>
          <p:nvPr/>
        </p:nvSpPr>
        <p:spPr>
          <a:xfrm>
            <a:off x="251520" y="5805264"/>
            <a:ext cx="3456384" cy="830997"/>
          </a:xfrm>
          <a:prstGeom prst="rect">
            <a:avLst/>
          </a:prstGeom>
          <a:noFill/>
        </p:spPr>
        <p:txBody>
          <a:bodyPr wrap="square" rtlCol="0">
            <a:spAutoFit/>
          </a:bodyPr>
          <a:lstStyle/>
          <a:p>
            <a:r>
              <a:rPr lang="en-US" sz="2400" b="1" dirty="0" smtClean="0"/>
              <a:t>Gerine Lodder</a:t>
            </a:r>
          </a:p>
          <a:p>
            <a:r>
              <a:rPr lang="en-US" sz="2400" b="1" dirty="0" smtClean="0"/>
              <a:t>g.m.a.lodder@rug.nl</a:t>
            </a:r>
            <a:endParaRPr lang="en-US" sz="2400" b="1" dirty="0"/>
          </a:p>
        </p:txBody>
      </p:sp>
      <p:sp>
        <p:nvSpPr>
          <p:cNvPr id="9" name="Rectangle 8"/>
          <p:cNvSpPr/>
          <p:nvPr/>
        </p:nvSpPr>
        <p:spPr>
          <a:xfrm>
            <a:off x="4572000" y="5931999"/>
            <a:ext cx="4572000" cy="923330"/>
          </a:xfrm>
          <a:prstGeom prst="rect">
            <a:avLst/>
          </a:prstGeom>
        </p:spPr>
        <p:txBody>
          <a:bodyPr>
            <a:spAutoFit/>
          </a:bodyPr>
          <a:lstStyle/>
          <a:p>
            <a:pPr algn="r"/>
            <a:endParaRPr lang="nl-NL" b="1" dirty="0" smtClean="0">
              <a:solidFill>
                <a:srgbClr val="C00000"/>
              </a:solidFill>
            </a:endParaRPr>
          </a:p>
          <a:p>
            <a:pPr algn="r"/>
            <a:endParaRPr lang="nl-NL" b="1" dirty="0">
              <a:solidFill>
                <a:srgbClr val="C00000"/>
              </a:solidFill>
            </a:endParaRPr>
          </a:p>
          <a:p>
            <a:pPr algn="r"/>
            <a:r>
              <a:rPr lang="nl-NL" b="1" dirty="0" smtClean="0">
                <a:solidFill>
                  <a:srgbClr val="C00000"/>
                </a:solidFill>
              </a:rPr>
              <a:t>08-06-2017</a:t>
            </a:r>
            <a:endParaRPr lang="en-US" dirty="0"/>
          </a:p>
        </p:txBody>
      </p:sp>
      <p:pic>
        <p:nvPicPr>
          <p:cNvPr id="1026" name="Picture 2" descr="Image result for logo ru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8418" y="5635933"/>
            <a:ext cx="3740086" cy="8894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Zijn jongeren wel eenzaam?</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sp>
        <p:nvSpPr>
          <p:cNvPr id="3" name="TextBox 2"/>
          <p:cNvSpPr txBox="1"/>
          <p:nvPr/>
        </p:nvSpPr>
        <p:spPr>
          <a:xfrm rot="16200000">
            <a:off x="373670" y="3892025"/>
            <a:ext cx="2439161" cy="523220"/>
          </a:xfrm>
          <a:prstGeom prst="rect">
            <a:avLst/>
          </a:prstGeom>
          <a:noFill/>
        </p:spPr>
        <p:txBody>
          <a:bodyPr wrap="square" rtlCol="0">
            <a:spAutoFit/>
          </a:bodyPr>
          <a:lstStyle/>
          <a:p>
            <a:r>
              <a:rPr lang="nl-NL" sz="2800" dirty="0" smtClean="0"/>
              <a:t>Eenzaamheid</a:t>
            </a:r>
            <a:endParaRPr lang="nl-NL" sz="2800" dirty="0"/>
          </a:p>
        </p:txBody>
      </p:sp>
      <p:sp>
        <p:nvSpPr>
          <p:cNvPr id="4" name="TextBox 3"/>
          <p:cNvSpPr txBox="1"/>
          <p:nvPr/>
        </p:nvSpPr>
        <p:spPr>
          <a:xfrm>
            <a:off x="2267744" y="5949280"/>
            <a:ext cx="5184576" cy="523220"/>
          </a:xfrm>
          <a:prstGeom prst="rect">
            <a:avLst/>
          </a:prstGeom>
          <a:noFill/>
        </p:spPr>
        <p:txBody>
          <a:bodyPr wrap="square" rtlCol="0">
            <a:spAutoFit/>
          </a:bodyPr>
          <a:lstStyle/>
          <a:p>
            <a:r>
              <a:rPr lang="nl-NL" sz="2800" dirty="0" smtClean="0"/>
              <a:t>Leeftijd</a:t>
            </a:r>
            <a:endParaRPr lang="nl-NL" sz="28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39" b="3027"/>
          <a:stretch/>
        </p:blipFill>
        <p:spPr bwMode="auto">
          <a:xfrm>
            <a:off x="1547664" y="1580261"/>
            <a:ext cx="6467751" cy="444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090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Zijn jongeren wel eenzaam?</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2" name="Picture 2"/>
          <p:cNvPicPr>
            <a:picLocks noChangeAspect="1" noChangeArrowheads="1"/>
          </p:cNvPicPr>
          <p:nvPr/>
        </p:nvPicPr>
        <p:blipFill>
          <a:blip r:embed="rId4" cstate="print"/>
          <a:srcRect/>
          <a:stretch>
            <a:fillRect/>
          </a:stretch>
        </p:blipFill>
        <p:spPr bwMode="auto">
          <a:xfrm>
            <a:off x="827584" y="1582563"/>
            <a:ext cx="7937500" cy="5230813"/>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827584" y="1572113"/>
            <a:ext cx="7931150" cy="52308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4"/>
            <a:ext cx="7344816" cy="769441"/>
          </a:xfrm>
          <a:prstGeom prst="rect">
            <a:avLst/>
          </a:prstGeom>
          <a:noFill/>
        </p:spPr>
        <p:txBody>
          <a:bodyPr wrap="square" rtlCol="0">
            <a:spAutoFit/>
          </a:bodyPr>
          <a:lstStyle/>
          <a:p>
            <a:r>
              <a:rPr lang="nl-NL" sz="4400" dirty="0" smtClean="0"/>
              <a:t>Samenvatting</a:t>
            </a:r>
            <a:endParaRPr lang="nl-NL" sz="4400" dirty="0"/>
          </a:p>
        </p:txBody>
      </p:sp>
      <p:sp>
        <p:nvSpPr>
          <p:cNvPr id="10" name="TextBox 9"/>
          <p:cNvSpPr txBox="1"/>
          <p:nvPr/>
        </p:nvSpPr>
        <p:spPr>
          <a:xfrm>
            <a:off x="971600" y="1628800"/>
            <a:ext cx="5328592" cy="4401205"/>
          </a:xfrm>
          <a:prstGeom prst="rect">
            <a:avLst/>
          </a:prstGeom>
          <a:noFill/>
        </p:spPr>
        <p:txBody>
          <a:bodyPr wrap="square" rtlCol="0">
            <a:spAutoFit/>
          </a:bodyPr>
          <a:lstStyle/>
          <a:p>
            <a:pPr marL="514350" indent="-514350">
              <a:buClr>
                <a:srgbClr val="C00000"/>
              </a:buClr>
              <a:buFont typeface="Wingdings" panose="05000000000000000000" pitchFamily="2" charset="2"/>
              <a:buChar char="v"/>
            </a:pPr>
            <a:r>
              <a:rPr lang="nl-NL" sz="2800" dirty="0" smtClean="0"/>
              <a:t>Wat is eenzaamheid?</a:t>
            </a:r>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Hoort eenzaamheid er bij?</a:t>
            </a:r>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Is eenzaamheid een probleem?</a:t>
            </a:r>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Zijn jongeren wel eenzaam?</a:t>
            </a:r>
          </a:p>
        </p:txBody>
      </p:sp>
      <p:sp>
        <p:nvSpPr>
          <p:cNvPr id="3" name="TextBox 2"/>
          <p:cNvSpPr txBox="1"/>
          <p:nvPr/>
        </p:nvSpPr>
        <p:spPr>
          <a:xfrm>
            <a:off x="1979712" y="2276872"/>
            <a:ext cx="3744416" cy="400110"/>
          </a:xfrm>
          <a:prstGeom prst="rect">
            <a:avLst/>
          </a:prstGeom>
          <a:noFill/>
        </p:spPr>
        <p:txBody>
          <a:bodyPr wrap="square" rtlCol="0">
            <a:spAutoFit/>
          </a:bodyPr>
          <a:lstStyle/>
          <a:p>
            <a:r>
              <a:rPr lang="nl-NL" sz="2000" dirty="0" smtClean="0"/>
              <a:t>Een </a:t>
            </a:r>
            <a:r>
              <a:rPr lang="nl-NL" sz="2000" b="1" dirty="0" smtClean="0">
                <a:solidFill>
                  <a:srgbClr val="C00000"/>
                </a:solidFill>
              </a:rPr>
              <a:t>subjectief</a:t>
            </a:r>
            <a:r>
              <a:rPr lang="nl-NL" sz="2000" dirty="0" smtClean="0"/>
              <a:t> gevoel van gemis</a:t>
            </a:r>
            <a:endParaRPr lang="nl-NL" sz="2000" dirty="0"/>
          </a:p>
        </p:txBody>
      </p:sp>
      <p:sp>
        <p:nvSpPr>
          <p:cNvPr id="14" name="TextBox 13"/>
          <p:cNvSpPr txBox="1"/>
          <p:nvPr/>
        </p:nvSpPr>
        <p:spPr>
          <a:xfrm>
            <a:off x="2002958" y="3532946"/>
            <a:ext cx="3744416" cy="400110"/>
          </a:xfrm>
          <a:prstGeom prst="rect">
            <a:avLst/>
          </a:prstGeom>
          <a:noFill/>
        </p:spPr>
        <p:txBody>
          <a:bodyPr wrap="square" rtlCol="0">
            <a:spAutoFit/>
          </a:bodyPr>
          <a:lstStyle/>
          <a:p>
            <a:r>
              <a:rPr lang="nl-NL" sz="2000" dirty="0" smtClean="0"/>
              <a:t>Ja, het is een </a:t>
            </a:r>
            <a:r>
              <a:rPr lang="nl-NL" sz="2000" b="1" dirty="0" smtClean="0">
                <a:solidFill>
                  <a:srgbClr val="C00000"/>
                </a:solidFill>
              </a:rPr>
              <a:t>signaalfunctie</a:t>
            </a:r>
            <a:endParaRPr lang="nl-NL" sz="2000" b="1" dirty="0">
              <a:solidFill>
                <a:srgbClr val="C00000"/>
              </a:solidFill>
            </a:endParaRPr>
          </a:p>
        </p:txBody>
      </p:sp>
      <p:sp>
        <p:nvSpPr>
          <p:cNvPr id="16" name="TextBox 15"/>
          <p:cNvSpPr txBox="1"/>
          <p:nvPr/>
        </p:nvSpPr>
        <p:spPr>
          <a:xfrm>
            <a:off x="2002958" y="4829090"/>
            <a:ext cx="4153218" cy="400110"/>
          </a:xfrm>
          <a:prstGeom prst="rect">
            <a:avLst/>
          </a:prstGeom>
          <a:noFill/>
        </p:spPr>
        <p:txBody>
          <a:bodyPr wrap="square" rtlCol="0">
            <a:spAutoFit/>
          </a:bodyPr>
          <a:lstStyle/>
          <a:p>
            <a:r>
              <a:rPr lang="nl-NL" sz="2000" dirty="0" smtClean="0"/>
              <a:t>Ja, het kan </a:t>
            </a:r>
            <a:r>
              <a:rPr lang="nl-NL" sz="2000" b="1" dirty="0" smtClean="0">
                <a:solidFill>
                  <a:srgbClr val="C00000"/>
                </a:solidFill>
              </a:rPr>
              <a:t>ernstige gevolgen </a:t>
            </a:r>
            <a:r>
              <a:rPr lang="nl-NL" sz="2000" dirty="0" smtClean="0"/>
              <a:t>hebben</a:t>
            </a:r>
            <a:endParaRPr lang="nl-NL" sz="2000" b="1" dirty="0">
              <a:solidFill>
                <a:srgbClr val="C00000"/>
              </a:solidFill>
            </a:endParaRPr>
          </a:p>
        </p:txBody>
      </p:sp>
      <p:sp>
        <p:nvSpPr>
          <p:cNvPr id="18" name="TextBox 17"/>
          <p:cNvSpPr txBox="1"/>
          <p:nvPr/>
        </p:nvSpPr>
        <p:spPr>
          <a:xfrm>
            <a:off x="1930950" y="6053226"/>
            <a:ext cx="6025426" cy="400110"/>
          </a:xfrm>
          <a:prstGeom prst="rect">
            <a:avLst/>
          </a:prstGeom>
          <a:noFill/>
        </p:spPr>
        <p:txBody>
          <a:bodyPr wrap="square" rtlCol="0">
            <a:spAutoFit/>
          </a:bodyPr>
          <a:lstStyle/>
          <a:p>
            <a:r>
              <a:rPr lang="nl-NL" sz="2000" dirty="0" smtClean="0"/>
              <a:t>Ja, </a:t>
            </a:r>
            <a:r>
              <a:rPr lang="nl-NL" sz="2000" b="1" dirty="0" smtClean="0">
                <a:solidFill>
                  <a:srgbClr val="C00000"/>
                </a:solidFill>
              </a:rPr>
              <a:t>veel jongeren zijn eenzaam</a:t>
            </a:r>
            <a:endParaRPr lang="nl-NL" sz="2000" b="1" dirty="0">
              <a:solidFill>
                <a:srgbClr val="C00000"/>
              </a:solidFill>
            </a:endParaRPr>
          </a:p>
        </p:txBody>
      </p:sp>
    </p:spTree>
    <p:extLst>
      <p:ext uri="{BB962C8B-B14F-4D97-AF65-F5344CB8AC3E}">
        <p14:creationId xmlns:p14="http://schemas.microsoft.com/office/powerpoint/2010/main" val="25512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C00000"/>
                                      </p:to>
                                    </p:animClr>
                                    <p:animClr clrSpc="rgb" dir="cw">
                                      <p:cBhvr>
                                        <p:cTn id="7" dur="500" fill="hold"/>
                                        <p:tgtEl>
                                          <p:spTgt spid="10">
                                            <p:txEl>
                                              <p:pRg st="0" end="0"/>
                                            </p:txEl>
                                          </p:spTgt>
                                        </p:tgtEl>
                                        <p:attrNameLst>
                                          <p:attrName>fillcolor</p:attrName>
                                        </p:attrNameLst>
                                      </p:cBhvr>
                                      <p:to>
                                        <a:srgbClr val="C00000"/>
                                      </p:to>
                                    </p:animClr>
                                    <p:set>
                                      <p:cBhvr>
                                        <p:cTn id="8" dur="500" fill="hold"/>
                                        <p:tgtEl>
                                          <p:spTgt spid="10">
                                            <p:txEl>
                                              <p:pRg st="0" end="0"/>
                                            </p:txEl>
                                          </p:spTgt>
                                        </p:tgtEl>
                                        <p:attrNameLst>
                                          <p:attrName>fill.type</p:attrName>
                                        </p:attrNameLst>
                                      </p:cBhvr>
                                      <p:to>
                                        <p:strVal val="solid"/>
                                      </p:to>
                                    </p:set>
                                    <p:set>
                                      <p:cBhvr>
                                        <p:cTn id="9" dur="500" fill="hold"/>
                                        <p:tgtEl>
                                          <p:spTgt spid="10">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9" presetClass="emph" presetSubtype="0" fill="hold" nodeType="clickEffect">
                                  <p:stCondLst>
                                    <p:cond delay="0"/>
                                  </p:stCondLst>
                                  <p:childTnLst>
                                    <p:animClr clrSpc="rgb" dir="cw">
                                      <p:cBhvr override="childStyle">
                                        <p:cTn id="19" dur="500" fill="hold"/>
                                        <p:tgtEl>
                                          <p:spTgt spid="10">
                                            <p:txEl>
                                              <p:pRg st="3" end="3"/>
                                            </p:txEl>
                                          </p:spTgt>
                                        </p:tgtEl>
                                        <p:attrNameLst>
                                          <p:attrName>style.color</p:attrName>
                                        </p:attrNameLst>
                                      </p:cBhvr>
                                      <p:to>
                                        <a:srgbClr val="C00000"/>
                                      </p:to>
                                    </p:animClr>
                                    <p:animClr clrSpc="rgb" dir="cw">
                                      <p:cBhvr>
                                        <p:cTn id="20" dur="500" fill="hold"/>
                                        <p:tgtEl>
                                          <p:spTgt spid="10">
                                            <p:txEl>
                                              <p:pRg st="3" end="3"/>
                                            </p:txEl>
                                          </p:spTgt>
                                        </p:tgtEl>
                                        <p:attrNameLst>
                                          <p:attrName>fillcolor</p:attrName>
                                        </p:attrNameLst>
                                      </p:cBhvr>
                                      <p:to>
                                        <a:srgbClr val="C00000"/>
                                      </p:to>
                                    </p:animClr>
                                    <p:set>
                                      <p:cBhvr>
                                        <p:cTn id="21" dur="500" fill="hold"/>
                                        <p:tgtEl>
                                          <p:spTgt spid="10">
                                            <p:txEl>
                                              <p:pRg st="3" end="3"/>
                                            </p:txEl>
                                          </p:spTgt>
                                        </p:tgtEl>
                                        <p:attrNameLst>
                                          <p:attrName>fill.type</p:attrName>
                                        </p:attrNameLst>
                                      </p:cBhvr>
                                      <p:to>
                                        <p:strVal val="solid"/>
                                      </p:to>
                                    </p:set>
                                    <p:set>
                                      <p:cBhvr>
                                        <p:cTn id="22" dur="500" fill="hold"/>
                                        <p:tgtEl>
                                          <p:spTgt spid="10">
                                            <p:txEl>
                                              <p:pRg st="3" end="3"/>
                                            </p:tx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10">
                                            <p:txEl>
                                              <p:pRg st="6" end="6"/>
                                            </p:txEl>
                                          </p:spTgt>
                                        </p:tgtEl>
                                        <p:attrNameLst>
                                          <p:attrName>style.color</p:attrName>
                                        </p:attrNameLst>
                                      </p:cBhvr>
                                      <p:to>
                                        <a:srgbClr val="C00000"/>
                                      </p:to>
                                    </p:animClr>
                                    <p:animClr clrSpc="rgb" dir="cw">
                                      <p:cBhvr>
                                        <p:cTn id="33" dur="500" fill="hold"/>
                                        <p:tgtEl>
                                          <p:spTgt spid="10">
                                            <p:txEl>
                                              <p:pRg st="6" end="6"/>
                                            </p:txEl>
                                          </p:spTgt>
                                        </p:tgtEl>
                                        <p:attrNameLst>
                                          <p:attrName>fillcolor</p:attrName>
                                        </p:attrNameLst>
                                      </p:cBhvr>
                                      <p:to>
                                        <a:srgbClr val="C00000"/>
                                      </p:to>
                                    </p:animClr>
                                    <p:set>
                                      <p:cBhvr>
                                        <p:cTn id="34" dur="500" fill="hold"/>
                                        <p:tgtEl>
                                          <p:spTgt spid="10">
                                            <p:txEl>
                                              <p:pRg st="6" end="6"/>
                                            </p:txEl>
                                          </p:spTgt>
                                        </p:tgtEl>
                                        <p:attrNameLst>
                                          <p:attrName>fill.type</p:attrName>
                                        </p:attrNameLst>
                                      </p:cBhvr>
                                      <p:to>
                                        <p:strVal val="solid"/>
                                      </p:to>
                                    </p:set>
                                    <p:set>
                                      <p:cBhvr>
                                        <p:cTn id="35" dur="500" fill="hold"/>
                                        <p:tgtEl>
                                          <p:spTgt spid="10">
                                            <p:txEl>
                                              <p:pRg st="6" end="6"/>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mph" presetSubtype="0" fill="hold" nodeType="clickEffect">
                                  <p:stCondLst>
                                    <p:cond delay="0"/>
                                  </p:stCondLst>
                                  <p:childTnLst>
                                    <p:animClr clrSpc="rgb" dir="cw">
                                      <p:cBhvr override="childStyle">
                                        <p:cTn id="45" dur="500" fill="hold"/>
                                        <p:tgtEl>
                                          <p:spTgt spid="10">
                                            <p:txEl>
                                              <p:pRg st="9" end="9"/>
                                            </p:txEl>
                                          </p:spTgt>
                                        </p:tgtEl>
                                        <p:attrNameLst>
                                          <p:attrName>style.color</p:attrName>
                                        </p:attrNameLst>
                                      </p:cBhvr>
                                      <p:to>
                                        <a:srgbClr val="C00000"/>
                                      </p:to>
                                    </p:animClr>
                                    <p:animClr clrSpc="rgb" dir="cw">
                                      <p:cBhvr>
                                        <p:cTn id="46" dur="500" fill="hold"/>
                                        <p:tgtEl>
                                          <p:spTgt spid="10">
                                            <p:txEl>
                                              <p:pRg st="9" end="9"/>
                                            </p:txEl>
                                          </p:spTgt>
                                        </p:tgtEl>
                                        <p:attrNameLst>
                                          <p:attrName>fillcolor</p:attrName>
                                        </p:attrNameLst>
                                      </p:cBhvr>
                                      <p:to>
                                        <a:srgbClr val="C00000"/>
                                      </p:to>
                                    </p:animClr>
                                    <p:set>
                                      <p:cBhvr>
                                        <p:cTn id="47" dur="500" fill="hold"/>
                                        <p:tgtEl>
                                          <p:spTgt spid="10">
                                            <p:txEl>
                                              <p:pRg st="9" end="9"/>
                                            </p:txEl>
                                          </p:spTgt>
                                        </p:tgtEl>
                                        <p:attrNameLst>
                                          <p:attrName>fill.type</p:attrName>
                                        </p:attrNameLst>
                                      </p:cBhvr>
                                      <p:to>
                                        <p:strVal val="solid"/>
                                      </p:to>
                                    </p:set>
                                    <p:set>
                                      <p:cBhvr>
                                        <p:cTn id="48" dur="500" fill="hold"/>
                                        <p:tgtEl>
                                          <p:spTgt spid="10">
                                            <p:txEl>
                                              <p:pRg st="9" end="9"/>
                                            </p:txEl>
                                          </p:spTgt>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Vragen</a:t>
            </a:r>
            <a:endParaRPr lang="nl-NL" sz="4400" dirty="0"/>
          </a:p>
        </p:txBody>
      </p:sp>
      <p:sp>
        <p:nvSpPr>
          <p:cNvPr id="2" name="TextBox 1"/>
          <p:cNvSpPr txBox="1"/>
          <p:nvPr/>
        </p:nvSpPr>
        <p:spPr>
          <a:xfrm>
            <a:off x="899592" y="1988840"/>
            <a:ext cx="7848872" cy="6186309"/>
          </a:xfrm>
          <a:prstGeom prst="rect">
            <a:avLst/>
          </a:prstGeom>
          <a:noFill/>
        </p:spPr>
        <p:txBody>
          <a:bodyPr wrap="square" rtlCol="0">
            <a:spAutoFit/>
          </a:bodyPr>
          <a:lstStyle/>
          <a:p>
            <a:pPr marL="342900" indent="-342900">
              <a:buClr>
                <a:srgbClr val="C00000"/>
              </a:buClr>
              <a:buFont typeface="Wingdings" panose="05000000000000000000" pitchFamily="2" charset="2"/>
              <a:buChar char="v"/>
            </a:pPr>
            <a:r>
              <a:rPr lang="nl-NL" sz="2800" dirty="0" smtClean="0"/>
              <a:t>Is eenzaamheid bij jongeren wel een probleem?</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smtClean="0"/>
              <a:t>Hoe worden jongeren eenzaam?</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a:t>Hoe pakken we eenzaamheid bij jongeren aan?</a:t>
            </a:r>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p:txBody>
      </p:sp>
    </p:spTree>
    <p:extLst>
      <p:ext uri="{BB962C8B-B14F-4D97-AF65-F5344CB8AC3E}">
        <p14:creationId xmlns:p14="http://schemas.microsoft.com/office/powerpoint/2010/main" val="387621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4" end="4"/>
                                            </p:txEl>
                                          </p:spTgt>
                                        </p:tgtEl>
                                        <p:attrNameLst>
                                          <p:attrName>style.color</p:attrName>
                                        </p:attrNameLst>
                                      </p:cBhvr>
                                      <p:to>
                                        <p:clrVal>
                                          <a:srgbClr val="C00000"/>
                                        </p:clrVal>
                                      </p:to>
                                    </p:set>
                                    <p:set>
                                      <p:cBhvr>
                                        <p:cTn id="7" dur="500" fill="hold"/>
                                        <p:tgtEl>
                                          <p:spTgt spid="2">
                                            <p:txEl>
                                              <p:pRg st="4" end="4"/>
                                            </p:txEl>
                                          </p:spTgt>
                                        </p:tgtEl>
                                        <p:attrNameLst>
                                          <p:attrName>fillcolor</p:attrName>
                                        </p:attrNameLst>
                                      </p:cBhvr>
                                      <p:to>
                                        <p:clrVal>
                                          <a:srgbClr val="C00000"/>
                                        </p:clrVal>
                                      </p:to>
                                    </p:set>
                                    <p:set>
                                      <p:cBhvr>
                                        <p:cTn id="8" dur="500" fill="hold"/>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69441"/>
          </a:xfrm>
          <a:prstGeom prst="rect">
            <a:avLst/>
          </a:prstGeom>
          <a:noFill/>
        </p:spPr>
        <p:txBody>
          <a:bodyPr wrap="square" rtlCol="0">
            <a:spAutoFit/>
          </a:bodyPr>
          <a:lstStyle/>
          <a:p>
            <a:r>
              <a:rPr lang="nl-NL" sz="4400" dirty="0" smtClean="0"/>
              <a:t>Hoe worden jongeren eenzaam?</a:t>
            </a:r>
            <a:endParaRPr lang="nl-NL" sz="4400" dirty="0"/>
          </a:p>
        </p:txBody>
      </p:sp>
      <p:sp>
        <p:nvSpPr>
          <p:cNvPr id="14" name="TextBox 13"/>
          <p:cNvSpPr txBox="1"/>
          <p:nvPr/>
        </p:nvSpPr>
        <p:spPr>
          <a:xfrm>
            <a:off x="971600" y="2276872"/>
            <a:ext cx="5328592" cy="3108543"/>
          </a:xfrm>
          <a:prstGeom prst="rect">
            <a:avLst/>
          </a:prstGeom>
          <a:noFill/>
        </p:spPr>
        <p:txBody>
          <a:bodyPr wrap="square" rtlCol="0">
            <a:spAutoFit/>
          </a:bodyPr>
          <a:lstStyle/>
          <a:p>
            <a:pPr marL="514350" indent="-514350">
              <a:buClr>
                <a:srgbClr val="C00000"/>
              </a:buClr>
              <a:buFont typeface="Wingdings" panose="05000000000000000000" pitchFamily="2" charset="2"/>
              <a:buChar char="v"/>
            </a:pPr>
            <a:r>
              <a:rPr lang="nl-NL" sz="2800" dirty="0" smtClean="0"/>
              <a:t>Sociale omgeving</a:t>
            </a:r>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Sociale vaardigheden</a:t>
            </a:r>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Negatief denkbeeld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1691680" y="1700808"/>
            <a:ext cx="6336704" cy="4853156"/>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69441"/>
          </a:xfrm>
          <a:prstGeom prst="rect">
            <a:avLst/>
          </a:prstGeom>
          <a:noFill/>
        </p:spPr>
        <p:txBody>
          <a:bodyPr wrap="square" rtlCol="0">
            <a:spAutoFit/>
          </a:bodyPr>
          <a:lstStyle/>
          <a:p>
            <a:r>
              <a:rPr lang="nl-NL" sz="4400" dirty="0" smtClean="0"/>
              <a:t>Hoe worden jongeren eenzaam?</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spTree>
    <p:extLst>
      <p:ext uri="{BB962C8B-B14F-4D97-AF65-F5344CB8AC3E}">
        <p14:creationId xmlns:p14="http://schemas.microsoft.com/office/powerpoint/2010/main" val="14895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69441"/>
          </a:xfrm>
          <a:prstGeom prst="rect">
            <a:avLst/>
          </a:prstGeom>
          <a:noFill/>
        </p:spPr>
        <p:txBody>
          <a:bodyPr wrap="square" rtlCol="0">
            <a:spAutoFit/>
          </a:bodyPr>
          <a:lstStyle/>
          <a:p>
            <a:r>
              <a:rPr lang="nl-NL" sz="4400" dirty="0" smtClean="0"/>
              <a:t>Hoe worden jongeren eenzaam?</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9" name="Picture 2"/>
          <p:cNvPicPr>
            <a:picLocks noChangeAspect="1" noChangeArrowheads="1"/>
          </p:cNvPicPr>
          <p:nvPr/>
        </p:nvPicPr>
        <p:blipFill>
          <a:blip r:embed="rId4" cstate="print"/>
          <a:srcRect t="964" b="2845"/>
          <a:stretch>
            <a:fillRect/>
          </a:stretch>
        </p:blipFill>
        <p:spPr bwMode="auto">
          <a:xfrm>
            <a:off x="1654033" y="1629336"/>
            <a:ext cx="6482879" cy="4824000"/>
          </a:xfrm>
          <a:prstGeom prst="rect">
            <a:avLst/>
          </a:prstGeom>
          <a:noFill/>
          <a:ln w="9525">
            <a:noFill/>
            <a:miter lim="800000"/>
            <a:headEnd/>
            <a:tailEnd/>
          </a:ln>
        </p:spPr>
      </p:pic>
    </p:spTree>
    <p:extLst>
      <p:ext uri="{BB962C8B-B14F-4D97-AF65-F5344CB8AC3E}">
        <p14:creationId xmlns:p14="http://schemas.microsoft.com/office/powerpoint/2010/main" val="2845384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69441"/>
          </a:xfrm>
          <a:prstGeom prst="rect">
            <a:avLst/>
          </a:prstGeom>
          <a:noFill/>
        </p:spPr>
        <p:txBody>
          <a:bodyPr wrap="square" rtlCol="0">
            <a:spAutoFit/>
          </a:bodyPr>
          <a:lstStyle/>
          <a:p>
            <a:r>
              <a:rPr lang="nl-NL" sz="4400" dirty="0" smtClean="0"/>
              <a:t>Hoe worden jongeren eenzaam?</a:t>
            </a:r>
            <a:endParaRPr lang="nl-NL" sz="4400" dirty="0"/>
          </a:p>
        </p:txBody>
      </p:sp>
      <p:sp>
        <p:nvSpPr>
          <p:cNvPr id="16" name="TextBox 15"/>
          <p:cNvSpPr txBox="1"/>
          <p:nvPr/>
        </p:nvSpPr>
        <p:spPr>
          <a:xfrm>
            <a:off x="1691680" y="5805264"/>
            <a:ext cx="6408712" cy="584775"/>
          </a:xfrm>
          <a:prstGeom prst="rect">
            <a:avLst/>
          </a:prstGeom>
          <a:solidFill>
            <a:srgbClr val="F8ECEC"/>
          </a:solidFill>
          <a:ln w="28575">
            <a:solidFill>
              <a:srgbClr val="C00000"/>
            </a:solidFill>
          </a:ln>
        </p:spPr>
        <p:txBody>
          <a:bodyPr wrap="square" rtlCol="0">
            <a:spAutoFit/>
          </a:bodyPr>
          <a:lstStyle/>
          <a:p>
            <a:pPr algn="ctr"/>
            <a:r>
              <a:rPr lang="nl-NL" sz="3200" dirty="0" smtClean="0"/>
              <a:t>Negatieve blik</a:t>
            </a:r>
            <a:endParaRPr lang="nl-NL" sz="3200" dirty="0"/>
          </a:p>
        </p:txBody>
      </p:sp>
      <p:pic>
        <p:nvPicPr>
          <p:cNvPr id="10" name="Picture 1"/>
          <p:cNvPicPr>
            <a:picLocks noChangeAspect="1" noChangeArrowheads="1"/>
          </p:cNvPicPr>
          <p:nvPr/>
        </p:nvPicPr>
        <p:blipFill>
          <a:blip r:embed="rId4" cstate="print"/>
          <a:srcRect b="4012"/>
          <a:stretch>
            <a:fillRect/>
          </a:stretch>
        </p:blipFill>
        <p:spPr bwMode="auto">
          <a:xfrm>
            <a:off x="1691680" y="1556792"/>
            <a:ext cx="6408712" cy="4248472"/>
          </a:xfrm>
          <a:prstGeom prst="rect">
            <a:avLst/>
          </a:prstGeom>
          <a:noFill/>
          <a:ln w="9525">
            <a:noFill/>
            <a:miter lim="800000"/>
            <a:headEnd/>
            <a:tailEnd/>
          </a:ln>
        </p:spPr>
      </p:pic>
      <p:sp>
        <p:nvSpPr>
          <p:cNvPr id="17" name="Rectangle 16"/>
          <p:cNvSpPr/>
          <p:nvPr/>
        </p:nvSpPr>
        <p:spPr>
          <a:xfrm>
            <a:off x="1691680" y="1556792"/>
            <a:ext cx="6408712" cy="42484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69441"/>
          </a:xfrm>
          <a:prstGeom prst="rect">
            <a:avLst/>
          </a:prstGeom>
          <a:noFill/>
        </p:spPr>
        <p:txBody>
          <a:bodyPr wrap="square" rtlCol="0">
            <a:spAutoFit/>
          </a:bodyPr>
          <a:lstStyle/>
          <a:p>
            <a:r>
              <a:rPr lang="nl-NL" sz="4400" dirty="0" smtClean="0"/>
              <a:t>Wat zijn risicogroepen?</a:t>
            </a:r>
            <a:endParaRPr lang="nl-NL" sz="4400"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619590"/>
            <a:ext cx="2357693" cy="180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14"/>
          <a:stretch/>
        </p:blipFill>
        <p:spPr bwMode="auto">
          <a:xfrm>
            <a:off x="1035702" y="1619590"/>
            <a:ext cx="2384170" cy="180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print"/>
          <a:srcRect t="964" b="2845"/>
          <a:stretch>
            <a:fillRect/>
          </a:stretch>
        </p:blipFill>
        <p:spPr bwMode="auto">
          <a:xfrm>
            <a:off x="3777144" y="1605146"/>
            <a:ext cx="2451040" cy="1823853"/>
          </a:xfrm>
          <a:prstGeom prst="rect">
            <a:avLst/>
          </a:prstGeom>
          <a:noFill/>
          <a:ln w="9525">
            <a:noFill/>
            <a:miter lim="800000"/>
            <a:headEnd/>
            <a:tailEnd/>
          </a:ln>
        </p:spPr>
      </p:pic>
      <p:sp>
        <p:nvSpPr>
          <p:cNvPr id="12" name="TextBox 11"/>
          <p:cNvSpPr txBox="1"/>
          <p:nvPr/>
        </p:nvSpPr>
        <p:spPr>
          <a:xfrm>
            <a:off x="899592" y="3789040"/>
            <a:ext cx="1440000" cy="338554"/>
          </a:xfrm>
          <a:prstGeom prst="rect">
            <a:avLst/>
          </a:prstGeom>
          <a:solidFill>
            <a:srgbClr val="F8ECEC"/>
          </a:solidFill>
          <a:ln w="19050">
            <a:solidFill>
              <a:srgbClr val="C00000"/>
            </a:solidFill>
          </a:ln>
        </p:spPr>
        <p:txBody>
          <a:bodyPr wrap="square" rtlCol="0">
            <a:spAutoFit/>
          </a:bodyPr>
          <a:lstStyle/>
          <a:p>
            <a:pPr algn="ctr"/>
            <a:r>
              <a:rPr lang="nl-NL" sz="1600" dirty="0" smtClean="0"/>
              <a:t>Beperkingen</a:t>
            </a:r>
          </a:p>
        </p:txBody>
      </p:sp>
      <p:sp>
        <p:nvSpPr>
          <p:cNvPr id="22" name="TextBox 21"/>
          <p:cNvSpPr txBox="1"/>
          <p:nvPr/>
        </p:nvSpPr>
        <p:spPr>
          <a:xfrm>
            <a:off x="2808829" y="4136010"/>
            <a:ext cx="1440160" cy="338554"/>
          </a:xfrm>
          <a:prstGeom prst="rect">
            <a:avLst/>
          </a:prstGeom>
          <a:solidFill>
            <a:srgbClr val="F8ECEC"/>
          </a:solidFill>
          <a:ln w="19050">
            <a:solidFill>
              <a:srgbClr val="C00000"/>
            </a:solidFill>
          </a:ln>
        </p:spPr>
        <p:txBody>
          <a:bodyPr wrap="square" rtlCol="0">
            <a:spAutoFit/>
          </a:bodyPr>
          <a:lstStyle/>
          <a:p>
            <a:pPr algn="ctr"/>
            <a:r>
              <a:rPr lang="nl-NL" sz="1600" dirty="0" smtClean="0"/>
              <a:t>Buitenbeentjes</a:t>
            </a:r>
          </a:p>
        </p:txBody>
      </p:sp>
      <p:sp>
        <p:nvSpPr>
          <p:cNvPr id="14" name="TextBox 13"/>
          <p:cNvSpPr txBox="1"/>
          <p:nvPr/>
        </p:nvSpPr>
        <p:spPr>
          <a:xfrm>
            <a:off x="899592" y="4121785"/>
            <a:ext cx="1440000" cy="1031051"/>
          </a:xfrm>
          <a:prstGeom prst="rect">
            <a:avLst/>
          </a:prstGeom>
          <a:noFill/>
        </p:spPr>
        <p:txBody>
          <a:bodyPr wrap="square" rtlCol="0">
            <a:spAutoFit/>
          </a:bodyPr>
          <a:lstStyle/>
          <a:p>
            <a:r>
              <a:rPr lang="nl-NL" sz="1500" dirty="0" smtClean="0"/>
              <a:t>Lichamelijk</a:t>
            </a:r>
          </a:p>
          <a:p>
            <a:r>
              <a:rPr lang="nl-NL" sz="1500" dirty="0" smtClean="0"/>
              <a:t>Autisme</a:t>
            </a:r>
          </a:p>
          <a:p>
            <a:r>
              <a:rPr lang="nl-NL" sz="1500" dirty="0" smtClean="0"/>
              <a:t>Internaliserend</a:t>
            </a:r>
          </a:p>
          <a:p>
            <a:endParaRPr lang="nl-NL" sz="1600" dirty="0"/>
          </a:p>
        </p:txBody>
      </p:sp>
      <p:sp>
        <p:nvSpPr>
          <p:cNvPr id="29" name="TextBox 28"/>
          <p:cNvSpPr txBox="1"/>
          <p:nvPr/>
        </p:nvSpPr>
        <p:spPr>
          <a:xfrm>
            <a:off x="2808829" y="4474564"/>
            <a:ext cx="1656184" cy="1323439"/>
          </a:xfrm>
          <a:prstGeom prst="rect">
            <a:avLst/>
          </a:prstGeom>
          <a:noFill/>
        </p:spPr>
        <p:txBody>
          <a:bodyPr wrap="square" rtlCol="0">
            <a:spAutoFit/>
          </a:bodyPr>
          <a:lstStyle/>
          <a:p>
            <a:r>
              <a:rPr lang="nl-NL" sz="1500" dirty="0" smtClean="0"/>
              <a:t>LGBT+</a:t>
            </a:r>
          </a:p>
          <a:p>
            <a:r>
              <a:rPr lang="nl-NL" sz="1500" dirty="0" smtClean="0"/>
              <a:t>Gepest</a:t>
            </a:r>
          </a:p>
          <a:p>
            <a:r>
              <a:rPr lang="nl-NL" sz="1500" dirty="0" smtClean="0"/>
              <a:t>Allochtoon</a:t>
            </a:r>
          </a:p>
          <a:p>
            <a:endParaRPr lang="nl-NL" sz="1600" dirty="0" smtClean="0"/>
          </a:p>
          <a:p>
            <a:endParaRPr lang="nl-NL" sz="1600" dirty="0" smtClean="0"/>
          </a:p>
        </p:txBody>
      </p:sp>
      <p:sp>
        <p:nvSpPr>
          <p:cNvPr id="31" name="TextBox 30"/>
          <p:cNvSpPr txBox="1"/>
          <p:nvPr/>
        </p:nvSpPr>
        <p:spPr>
          <a:xfrm>
            <a:off x="4788024" y="4532244"/>
            <a:ext cx="1440160" cy="338554"/>
          </a:xfrm>
          <a:prstGeom prst="rect">
            <a:avLst/>
          </a:prstGeom>
          <a:solidFill>
            <a:srgbClr val="F8ECEC"/>
          </a:solidFill>
          <a:ln w="19050">
            <a:solidFill>
              <a:srgbClr val="C00000"/>
            </a:solidFill>
          </a:ln>
        </p:spPr>
        <p:txBody>
          <a:bodyPr wrap="square" rtlCol="0">
            <a:spAutoFit/>
          </a:bodyPr>
          <a:lstStyle/>
          <a:p>
            <a:pPr algn="ctr"/>
            <a:r>
              <a:rPr lang="nl-NL" sz="1600" dirty="0" smtClean="0"/>
              <a:t>Thuissituatie</a:t>
            </a:r>
          </a:p>
        </p:txBody>
      </p:sp>
      <p:sp>
        <p:nvSpPr>
          <p:cNvPr id="32" name="TextBox 31"/>
          <p:cNvSpPr txBox="1"/>
          <p:nvPr/>
        </p:nvSpPr>
        <p:spPr>
          <a:xfrm>
            <a:off x="4788024" y="4870798"/>
            <a:ext cx="1656184" cy="1031051"/>
          </a:xfrm>
          <a:prstGeom prst="rect">
            <a:avLst/>
          </a:prstGeom>
          <a:noFill/>
        </p:spPr>
        <p:txBody>
          <a:bodyPr wrap="square" rtlCol="0">
            <a:spAutoFit/>
          </a:bodyPr>
          <a:lstStyle/>
          <a:p>
            <a:r>
              <a:rPr lang="nl-NL" sz="1500" dirty="0" smtClean="0"/>
              <a:t>Opvoeding</a:t>
            </a:r>
          </a:p>
          <a:p>
            <a:r>
              <a:rPr lang="nl-NL" sz="1500" dirty="0" smtClean="0"/>
              <a:t>Huiselijk geweld</a:t>
            </a:r>
          </a:p>
          <a:p>
            <a:r>
              <a:rPr lang="nl-NL" sz="1500" dirty="0" smtClean="0"/>
              <a:t>Voorbeeldfunctie </a:t>
            </a:r>
          </a:p>
          <a:p>
            <a:endParaRPr lang="nl-NL" sz="1600" dirty="0" smtClean="0"/>
          </a:p>
        </p:txBody>
      </p:sp>
      <p:sp>
        <p:nvSpPr>
          <p:cNvPr id="33" name="TextBox 32"/>
          <p:cNvSpPr txBox="1"/>
          <p:nvPr/>
        </p:nvSpPr>
        <p:spPr>
          <a:xfrm>
            <a:off x="6588224" y="5106670"/>
            <a:ext cx="1440160" cy="338554"/>
          </a:xfrm>
          <a:prstGeom prst="rect">
            <a:avLst/>
          </a:prstGeom>
          <a:solidFill>
            <a:srgbClr val="F8ECEC"/>
          </a:solidFill>
          <a:ln w="19050">
            <a:solidFill>
              <a:srgbClr val="C00000"/>
            </a:solidFill>
          </a:ln>
        </p:spPr>
        <p:txBody>
          <a:bodyPr wrap="square" rtlCol="0">
            <a:spAutoFit/>
          </a:bodyPr>
          <a:lstStyle/>
          <a:p>
            <a:pPr algn="ctr"/>
            <a:r>
              <a:rPr lang="nl-NL" sz="1600" dirty="0" smtClean="0"/>
              <a:t>Genetisch</a:t>
            </a:r>
          </a:p>
        </p:txBody>
      </p:sp>
      <p:pic>
        <p:nvPicPr>
          <p:cNvPr id="34" name="Picture 2" descr="Afbeeldingsresultaat voor man en vrou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1346" y="5637643"/>
            <a:ext cx="881686" cy="892059"/>
          </a:xfrm>
          <a:prstGeom prst="rect">
            <a:avLst/>
          </a:prstGeom>
          <a:noFill/>
          <a:extLst>
            <a:ext uri="{909E8E84-426E-40DD-AFC4-6F175D3DCCD1}">
              <a14:hiddenFill xmlns:a14="http://schemas.microsoft.com/office/drawing/2010/main">
                <a:solidFill>
                  <a:srgbClr val="FFFFFF"/>
                </a:solidFill>
              </a14:hiddenFill>
            </a:ext>
          </a:extLst>
        </p:spPr>
      </p:pic>
      <p:sp>
        <p:nvSpPr>
          <p:cNvPr id="18" name="Multiply 17"/>
          <p:cNvSpPr/>
          <p:nvPr/>
        </p:nvSpPr>
        <p:spPr>
          <a:xfrm>
            <a:off x="7950527" y="5030871"/>
            <a:ext cx="1157977" cy="2107684"/>
          </a:xfrm>
          <a:prstGeom prst="mathMultiply">
            <a:avLst/>
          </a:prstGeom>
          <a:solidFill>
            <a:srgbClr val="C000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331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14" grpId="0"/>
      <p:bldP spid="29" grpId="0"/>
      <p:bldP spid="31" grpId="0" animBg="1"/>
      <p:bldP spid="32" grpId="0"/>
      <p:bldP spid="3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7466" y="283295"/>
            <a:ext cx="7776864" cy="769441"/>
          </a:xfrm>
          <a:prstGeom prst="rect">
            <a:avLst/>
          </a:prstGeom>
          <a:noFill/>
        </p:spPr>
        <p:txBody>
          <a:bodyPr wrap="square" rtlCol="0">
            <a:spAutoFit/>
          </a:bodyPr>
          <a:lstStyle/>
          <a:p>
            <a:r>
              <a:rPr lang="nl-NL" sz="4400" dirty="0" smtClean="0"/>
              <a:t>Zijn sociale media gevaarlijk?</a:t>
            </a:r>
            <a:endParaRPr lang="nl-NL" sz="4400" dirty="0"/>
          </a:p>
        </p:txBody>
      </p:sp>
      <p:sp>
        <p:nvSpPr>
          <p:cNvPr id="2" name="AutoShape 4" descr="Image result for yes no maybe"/>
          <p:cNvSpPr>
            <a:spLocks noChangeAspect="1" noChangeArrowheads="1"/>
          </p:cNvSpPr>
          <p:nvPr/>
        </p:nvSpPr>
        <p:spPr bwMode="auto">
          <a:xfrm>
            <a:off x="155575" y="-1470025"/>
            <a:ext cx="4105275" cy="3076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X:\Postdoc Groningen\Reizen, Presentaties etc\Presentaties - ondersteuning\kid on cellph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606549"/>
            <a:ext cx="7610722" cy="507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3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Vragen</a:t>
            </a:r>
            <a:endParaRPr lang="nl-NL" sz="4400" dirty="0"/>
          </a:p>
        </p:txBody>
      </p:sp>
      <p:sp>
        <p:nvSpPr>
          <p:cNvPr id="2" name="TextBox 1"/>
          <p:cNvSpPr txBox="1"/>
          <p:nvPr/>
        </p:nvSpPr>
        <p:spPr>
          <a:xfrm>
            <a:off x="899592" y="1988840"/>
            <a:ext cx="7848872" cy="6186309"/>
          </a:xfrm>
          <a:prstGeom prst="rect">
            <a:avLst/>
          </a:prstGeom>
          <a:noFill/>
        </p:spPr>
        <p:txBody>
          <a:bodyPr wrap="square" rtlCol="0">
            <a:spAutoFit/>
          </a:bodyPr>
          <a:lstStyle/>
          <a:p>
            <a:pPr marL="342900" indent="-342900">
              <a:buClr>
                <a:srgbClr val="C00000"/>
              </a:buClr>
              <a:buFont typeface="Wingdings" panose="05000000000000000000" pitchFamily="2" charset="2"/>
              <a:buChar char="v"/>
            </a:pPr>
            <a:r>
              <a:rPr lang="nl-NL" sz="2800" dirty="0" smtClean="0"/>
              <a:t>Is eenzaamheid bij jongeren wel een probleem?</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smtClean="0"/>
              <a:t>Hoe ontstaat eenzaamheid bij jongeren?</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smtClean="0"/>
              <a:t>Hoe pakken we eenzaamheid bij jongeren aan?</a:t>
            </a:r>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p:txBody>
      </p:sp>
    </p:spTree>
    <p:extLst>
      <p:ext uri="{BB962C8B-B14F-4D97-AF65-F5344CB8AC3E}">
        <p14:creationId xmlns:p14="http://schemas.microsoft.com/office/powerpoint/2010/main" val="36051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C00000"/>
                                        </p:clrVal>
                                      </p:to>
                                    </p:set>
                                    <p:set>
                                      <p:cBhvr>
                                        <p:cTn id="7" dur="500" fill="hold"/>
                                        <p:tgtEl>
                                          <p:spTgt spid="2">
                                            <p:txEl>
                                              <p:pRg st="0" end="0"/>
                                            </p:txEl>
                                          </p:spTgt>
                                        </p:tgtEl>
                                        <p:attrNameLst>
                                          <p:attrName>fillcolor</p:attrName>
                                        </p:attrNameLst>
                                      </p:cBhvr>
                                      <p:to>
                                        <p:clrVal>
                                          <a:srgbClr val="C00000"/>
                                        </p:clrVal>
                                      </p:to>
                                    </p:set>
                                    <p:set>
                                      <p:cBhvr>
                                        <p:cTn id="8"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314055"/>
            <a:ext cx="3803229" cy="307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7466" y="283295"/>
            <a:ext cx="7776864" cy="769441"/>
          </a:xfrm>
          <a:prstGeom prst="rect">
            <a:avLst/>
          </a:prstGeom>
          <a:noFill/>
        </p:spPr>
        <p:txBody>
          <a:bodyPr wrap="square" rtlCol="0">
            <a:spAutoFit/>
          </a:bodyPr>
          <a:lstStyle/>
          <a:p>
            <a:r>
              <a:rPr lang="nl-NL" sz="4400" dirty="0" smtClean="0"/>
              <a:t>Zijn </a:t>
            </a:r>
            <a:r>
              <a:rPr lang="nl-NL" sz="4400" dirty="0" err="1" smtClean="0"/>
              <a:t>social</a:t>
            </a:r>
            <a:r>
              <a:rPr lang="nl-NL" sz="4400" dirty="0" smtClean="0"/>
              <a:t> media gevaarlijk?</a:t>
            </a:r>
            <a:endParaRPr lang="nl-NL" sz="4400" dirty="0"/>
          </a:p>
        </p:txBody>
      </p:sp>
      <p:sp>
        <p:nvSpPr>
          <p:cNvPr id="12" name="AutoShape 2" descr="Image result for grafiek toena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376" y="2067409"/>
            <a:ext cx="3940849" cy="417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2966417"/>
            <a:ext cx="3422623" cy="211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54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4"/>
            <a:ext cx="7344816" cy="769441"/>
          </a:xfrm>
          <a:prstGeom prst="rect">
            <a:avLst/>
          </a:prstGeom>
          <a:noFill/>
        </p:spPr>
        <p:txBody>
          <a:bodyPr wrap="square" rtlCol="0">
            <a:spAutoFit/>
          </a:bodyPr>
          <a:lstStyle/>
          <a:p>
            <a:r>
              <a:rPr lang="nl-NL" sz="4400" dirty="0" smtClean="0"/>
              <a:t>Samenvatting</a:t>
            </a:r>
            <a:endParaRPr lang="nl-NL" sz="4400" dirty="0"/>
          </a:p>
        </p:txBody>
      </p:sp>
      <p:sp>
        <p:nvSpPr>
          <p:cNvPr id="10" name="TextBox 9"/>
          <p:cNvSpPr txBox="1"/>
          <p:nvPr/>
        </p:nvSpPr>
        <p:spPr>
          <a:xfrm>
            <a:off x="971600" y="1628800"/>
            <a:ext cx="6696744" cy="4401205"/>
          </a:xfrm>
          <a:prstGeom prst="rect">
            <a:avLst/>
          </a:prstGeom>
          <a:noFill/>
          <a:ln>
            <a:noFill/>
          </a:ln>
        </p:spPr>
        <p:txBody>
          <a:bodyPr wrap="square" rtlCol="0">
            <a:spAutoFit/>
          </a:bodyPr>
          <a:lstStyle/>
          <a:p>
            <a:pPr marL="514350" indent="-514350">
              <a:buClr>
                <a:srgbClr val="C00000"/>
              </a:buClr>
              <a:buFont typeface="Wingdings" panose="05000000000000000000" pitchFamily="2" charset="2"/>
              <a:buChar char="v"/>
            </a:pPr>
            <a:r>
              <a:rPr lang="nl-NL" sz="2800" dirty="0" smtClean="0"/>
              <a:t>Hoe worden jongeren eenzaam?</a:t>
            </a:r>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Wat zijn risicogroepen?</a:t>
            </a:r>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endParaRPr lang="nl-NL" sz="2800" dirty="0" smtClean="0"/>
          </a:p>
          <a:p>
            <a:pPr marL="514350" indent="-514350">
              <a:buClr>
                <a:srgbClr val="C00000"/>
              </a:buClr>
              <a:buFont typeface="Wingdings" panose="05000000000000000000" pitchFamily="2" charset="2"/>
              <a:buChar char="v"/>
            </a:pPr>
            <a:endParaRPr lang="nl-NL" sz="2800" dirty="0"/>
          </a:p>
          <a:p>
            <a:pPr marL="514350" indent="-514350">
              <a:buClr>
                <a:srgbClr val="C00000"/>
              </a:buClr>
              <a:buFont typeface="Wingdings" panose="05000000000000000000" pitchFamily="2" charset="2"/>
              <a:buChar char="v"/>
            </a:pPr>
            <a:r>
              <a:rPr lang="nl-NL" sz="2800" dirty="0" smtClean="0"/>
              <a:t>Zijn </a:t>
            </a:r>
            <a:r>
              <a:rPr lang="nl-NL" sz="2800" dirty="0" err="1" smtClean="0"/>
              <a:t>social</a:t>
            </a:r>
            <a:r>
              <a:rPr lang="nl-NL" sz="2800" dirty="0" smtClean="0"/>
              <a:t> media gevaarlijk?</a:t>
            </a:r>
          </a:p>
          <a:p>
            <a:pPr marL="514350" indent="-514350">
              <a:buClr>
                <a:srgbClr val="C00000"/>
              </a:buClr>
              <a:buFont typeface="Wingdings" panose="05000000000000000000" pitchFamily="2" charset="2"/>
              <a:buChar char="v"/>
            </a:pPr>
            <a:endParaRPr lang="nl-NL" sz="2800" dirty="0"/>
          </a:p>
        </p:txBody>
      </p:sp>
      <p:sp>
        <p:nvSpPr>
          <p:cNvPr id="3" name="TextBox 2"/>
          <p:cNvSpPr txBox="1"/>
          <p:nvPr/>
        </p:nvSpPr>
        <p:spPr>
          <a:xfrm>
            <a:off x="1763688" y="2060848"/>
            <a:ext cx="6480720" cy="1144929"/>
          </a:xfrm>
          <a:prstGeom prst="rect">
            <a:avLst/>
          </a:prstGeom>
          <a:noFill/>
          <a:ln>
            <a:noFill/>
          </a:ln>
        </p:spPr>
        <p:txBody>
          <a:bodyPr wrap="square" rtlCol="0">
            <a:spAutoFit/>
          </a:bodyPr>
          <a:lstStyle/>
          <a:p>
            <a:pPr>
              <a:lnSpc>
                <a:spcPct val="114000"/>
              </a:lnSpc>
            </a:pPr>
            <a:r>
              <a:rPr lang="nl-NL" sz="2000" dirty="0" smtClean="0"/>
              <a:t>Als ze </a:t>
            </a:r>
            <a:r>
              <a:rPr lang="nl-NL" sz="2000" b="1" dirty="0" smtClean="0">
                <a:solidFill>
                  <a:srgbClr val="C00000"/>
                </a:solidFill>
              </a:rPr>
              <a:t>weinig toegang </a:t>
            </a:r>
            <a:r>
              <a:rPr lang="nl-NL" sz="2000" dirty="0" smtClean="0"/>
              <a:t>hebben tot leeftijdgenoten, weinig </a:t>
            </a:r>
            <a:r>
              <a:rPr lang="nl-NL" sz="2000" b="1" dirty="0" smtClean="0">
                <a:solidFill>
                  <a:srgbClr val="C00000"/>
                </a:solidFill>
              </a:rPr>
              <a:t>sociale steun </a:t>
            </a:r>
            <a:r>
              <a:rPr lang="nl-NL" sz="2000" dirty="0" smtClean="0"/>
              <a:t>krijgen, geen aansluiting vinden vanwege hun </a:t>
            </a:r>
            <a:r>
              <a:rPr lang="nl-NL" sz="2000" b="1" dirty="0" smtClean="0">
                <a:solidFill>
                  <a:srgbClr val="C00000"/>
                </a:solidFill>
              </a:rPr>
              <a:t>vaardigheden </a:t>
            </a:r>
            <a:r>
              <a:rPr lang="nl-NL" sz="2000" dirty="0" smtClean="0"/>
              <a:t>of hun situatie </a:t>
            </a:r>
            <a:r>
              <a:rPr lang="nl-NL" sz="2000" b="1" dirty="0" smtClean="0">
                <a:solidFill>
                  <a:srgbClr val="C00000"/>
                </a:solidFill>
              </a:rPr>
              <a:t>negatief interpreteren</a:t>
            </a:r>
            <a:endParaRPr lang="nl-NL" sz="2000" dirty="0" smtClean="0"/>
          </a:p>
        </p:txBody>
      </p:sp>
      <p:sp>
        <p:nvSpPr>
          <p:cNvPr id="14" name="TextBox 13"/>
          <p:cNvSpPr txBox="1"/>
          <p:nvPr/>
        </p:nvSpPr>
        <p:spPr>
          <a:xfrm>
            <a:off x="1763688" y="5549170"/>
            <a:ext cx="7056784" cy="400110"/>
          </a:xfrm>
          <a:prstGeom prst="rect">
            <a:avLst/>
          </a:prstGeom>
          <a:noFill/>
          <a:ln>
            <a:noFill/>
          </a:ln>
        </p:spPr>
        <p:txBody>
          <a:bodyPr wrap="square" rtlCol="0">
            <a:spAutoFit/>
          </a:bodyPr>
          <a:lstStyle/>
          <a:p>
            <a:r>
              <a:rPr lang="nl-NL" sz="2000" dirty="0" smtClean="0"/>
              <a:t>Niet per definitie</a:t>
            </a:r>
            <a:endParaRPr lang="nl-NL" sz="2000" b="1" dirty="0">
              <a:solidFill>
                <a:srgbClr val="C00000"/>
              </a:solidFill>
            </a:endParaRPr>
          </a:p>
        </p:txBody>
      </p:sp>
      <p:sp>
        <p:nvSpPr>
          <p:cNvPr id="11" name="TextBox 10"/>
          <p:cNvSpPr txBox="1"/>
          <p:nvPr/>
        </p:nvSpPr>
        <p:spPr>
          <a:xfrm>
            <a:off x="1754932" y="3820978"/>
            <a:ext cx="7056784" cy="400110"/>
          </a:xfrm>
          <a:prstGeom prst="rect">
            <a:avLst/>
          </a:prstGeom>
          <a:noFill/>
          <a:ln>
            <a:noFill/>
          </a:ln>
        </p:spPr>
        <p:txBody>
          <a:bodyPr wrap="square" rtlCol="0">
            <a:spAutoFit/>
          </a:bodyPr>
          <a:lstStyle/>
          <a:p>
            <a:r>
              <a:rPr lang="nl-NL" sz="2000" dirty="0" smtClean="0"/>
              <a:t>Alle jongeren die meer kans hebben op deze mechanismen</a:t>
            </a:r>
            <a:endParaRPr lang="nl-NL" sz="2000" b="1" dirty="0">
              <a:solidFill>
                <a:srgbClr val="C00000"/>
              </a:solidFill>
            </a:endParaRPr>
          </a:p>
        </p:txBody>
      </p:sp>
    </p:spTree>
    <p:extLst>
      <p:ext uri="{BB962C8B-B14F-4D97-AF65-F5344CB8AC3E}">
        <p14:creationId xmlns:p14="http://schemas.microsoft.com/office/powerpoint/2010/main" val="9334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C00000"/>
                                      </p:to>
                                    </p:animClr>
                                    <p:animClr clrSpc="rgb" dir="cw">
                                      <p:cBhvr>
                                        <p:cTn id="7" dur="500" fill="hold"/>
                                        <p:tgtEl>
                                          <p:spTgt spid="10">
                                            <p:txEl>
                                              <p:pRg st="0" end="0"/>
                                            </p:txEl>
                                          </p:spTgt>
                                        </p:tgtEl>
                                        <p:attrNameLst>
                                          <p:attrName>fillcolor</p:attrName>
                                        </p:attrNameLst>
                                      </p:cBhvr>
                                      <p:to>
                                        <a:srgbClr val="C00000"/>
                                      </p:to>
                                    </p:animClr>
                                    <p:set>
                                      <p:cBhvr>
                                        <p:cTn id="8" dur="500" fill="hold"/>
                                        <p:tgtEl>
                                          <p:spTgt spid="10">
                                            <p:txEl>
                                              <p:pRg st="0" end="0"/>
                                            </p:txEl>
                                          </p:spTgt>
                                        </p:tgtEl>
                                        <p:attrNameLst>
                                          <p:attrName>fill.type</p:attrName>
                                        </p:attrNameLst>
                                      </p:cBhvr>
                                      <p:to>
                                        <p:strVal val="solid"/>
                                      </p:to>
                                    </p:set>
                                    <p:set>
                                      <p:cBhvr>
                                        <p:cTn id="9" dur="500" fill="hold"/>
                                        <p:tgtEl>
                                          <p:spTgt spid="10">
                                            <p:txEl>
                                              <p:pRg st="0" end="0"/>
                                            </p:txEl>
                                          </p:spTgt>
                                        </p:tgtEl>
                                        <p:attrNameLst>
                                          <p:attrName>fill.on</p:attrName>
                                        </p:attrNameLst>
                                      </p:cBhvr>
                                      <p:to>
                                        <p:strVal val="true"/>
                                      </p:to>
                                    </p:set>
                                  </p:childTnLst>
                                </p:cTn>
                              </p:par>
                              <p:par>
                                <p:cTn id="10" presetID="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nodeType="clickEffect">
                                  <p:stCondLst>
                                    <p:cond delay="0"/>
                                  </p:stCondLst>
                                  <p:childTnLst>
                                    <p:animClr clrSpc="rgb" dir="cw">
                                      <p:cBhvr override="childStyle">
                                        <p:cTn id="17" dur="500" fill="hold"/>
                                        <p:tgtEl>
                                          <p:spTgt spid="10">
                                            <p:txEl>
                                              <p:pRg st="4" end="4"/>
                                            </p:txEl>
                                          </p:spTgt>
                                        </p:tgtEl>
                                        <p:attrNameLst>
                                          <p:attrName>style.color</p:attrName>
                                        </p:attrNameLst>
                                      </p:cBhvr>
                                      <p:to>
                                        <a:srgbClr val="C00000"/>
                                      </p:to>
                                    </p:animClr>
                                    <p:animClr clrSpc="rgb" dir="cw">
                                      <p:cBhvr>
                                        <p:cTn id="18" dur="500" fill="hold"/>
                                        <p:tgtEl>
                                          <p:spTgt spid="10">
                                            <p:txEl>
                                              <p:pRg st="4" end="4"/>
                                            </p:txEl>
                                          </p:spTgt>
                                        </p:tgtEl>
                                        <p:attrNameLst>
                                          <p:attrName>fillcolor</p:attrName>
                                        </p:attrNameLst>
                                      </p:cBhvr>
                                      <p:to>
                                        <a:srgbClr val="C00000"/>
                                      </p:to>
                                    </p:animClr>
                                    <p:set>
                                      <p:cBhvr>
                                        <p:cTn id="19" dur="500" fill="hold"/>
                                        <p:tgtEl>
                                          <p:spTgt spid="10">
                                            <p:txEl>
                                              <p:pRg st="4" end="4"/>
                                            </p:txEl>
                                          </p:spTgt>
                                        </p:tgtEl>
                                        <p:attrNameLst>
                                          <p:attrName>fill.type</p:attrName>
                                        </p:attrNameLst>
                                      </p:cBhvr>
                                      <p:to>
                                        <p:strVal val="solid"/>
                                      </p:to>
                                    </p:set>
                                    <p:set>
                                      <p:cBhvr>
                                        <p:cTn id="20" dur="500" fill="hold"/>
                                        <p:tgtEl>
                                          <p:spTgt spid="10">
                                            <p:txEl>
                                              <p:pRg st="4" end="4"/>
                                            </p:txEl>
                                          </p:spTgt>
                                        </p:tgtEl>
                                        <p:attrNameLst>
                                          <p:attrName>fill.on</p:attrName>
                                        </p:attrNameLst>
                                      </p:cBhvr>
                                      <p:to>
                                        <p:strVal val="true"/>
                                      </p:to>
                                    </p:set>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nodeType="clickEffect">
                                  <p:stCondLst>
                                    <p:cond delay="0"/>
                                  </p:stCondLst>
                                  <p:childTnLst>
                                    <p:animClr clrSpc="rgb" dir="cw">
                                      <p:cBhvr override="childStyle">
                                        <p:cTn id="28" dur="500" fill="hold"/>
                                        <p:tgtEl>
                                          <p:spTgt spid="10">
                                            <p:txEl>
                                              <p:pRg st="8" end="8"/>
                                            </p:txEl>
                                          </p:spTgt>
                                        </p:tgtEl>
                                        <p:attrNameLst>
                                          <p:attrName>style.color</p:attrName>
                                        </p:attrNameLst>
                                      </p:cBhvr>
                                      <p:to>
                                        <a:srgbClr val="C00000"/>
                                      </p:to>
                                    </p:animClr>
                                    <p:animClr clrSpc="rgb" dir="cw">
                                      <p:cBhvr>
                                        <p:cTn id="29" dur="500" fill="hold"/>
                                        <p:tgtEl>
                                          <p:spTgt spid="10">
                                            <p:txEl>
                                              <p:pRg st="8" end="8"/>
                                            </p:txEl>
                                          </p:spTgt>
                                        </p:tgtEl>
                                        <p:attrNameLst>
                                          <p:attrName>fillcolor</p:attrName>
                                        </p:attrNameLst>
                                      </p:cBhvr>
                                      <p:to>
                                        <a:srgbClr val="C00000"/>
                                      </p:to>
                                    </p:animClr>
                                    <p:set>
                                      <p:cBhvr>
                                        <p:cTn id="30" dur="500" fill="hold"/>
                                        <p:tgtEl>
                                          <p:spTgt spid="10">
                                            <p:txEl>
                                              <p:pRg st="8" end="8"/>
                                            </p:txEl>
                                          </p:spTgt>
                                        </p:tgtEl>
                                        <p:attrNameLst>
                                          <p:attrName>fill.type</p:attrName>
                                        </p:attrNameLst>
                                      </p:cBhvr>
                                      <p:to>
                                        <p:strVal val="solid"/>
                                      </p:to>
                                    </p:set>
                                    <p:set>
                                      <p:cBhvr>
                                        <p:cTn id="31" dur="500" fill="hold"/>
                                        <p:tgtEl>
                                          <p:spTgt spid="10">
                                            <p:txEl>
                                              <p:pRg st="8" end="8"/>
                                            </p:txEl>
                                          </p:spTgt>
                                        </p:tgtEl>
                                        <p:attrNameLst>
                                          <p:attrName>fill.on</p:attrName>
                                        </p:attrNameLst>
                                      </p:cBhvr>
                                      <p:to>
                                        <p:strVal val="true"/>
                                      </p:to>
                                    </p:set>
                                  </p:childTnLst>
                                </p:cTn>
                              </p:par>
                              <p:par>
                                <p:cTn id="32" presetID="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Vragen</a:t>
            </a:r>
            <a:endParaRPr lang="nl-NL" sz="4400" dirty="0"/>
          </a:p>
        </p:txBody>
      </p:sp>
      <p:sp>
        <p:nvSpPr>
          <p:cNvPr id="2" name="TextBox 1"/>
          <p:cNvSpPr txBox="1"/>
          <p:nvPr/>
        </p:nvSpPr>
        <p:spPr>
          <a:xfrm>
            <a:off x="899592" y="1988840"/>
            <a:ext cx="7848872" cy="6186309"/>
          </a:xfrm>
          <a:prstGeom prst="rect">
            <a:avLst/>
          </a:prstGeom>
          <a:noFill/>
        </p:spPr>
        <p:txBody>
          <a:bodyPr wrap="square" rtlCol="0">
            <a:spAutoFit/>
          </a:bodyPr>
          <a:lstStyle/>
          <a:p>
            <a:pPr marL="342900" indent="-342900">
              <a:buClr>
                <a:srgbClr val="C00000"/>
              </a:buClr>
              <a:buFont typeface="Wingdings" panose="05000000000000000000" pitchFamily="2" charset="2"/>
              <a:buChar char="v"/>
            </a:pPr>
            <a:r>
              <a:rPr lang="nl-NL" sz="2800" dirty="0" smtClean="0"/>
              <a:t>Is eenzaamheid bij jongeren wel een probleem?</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smtClean="0"/>
              <a:t>Hoe worden jongeren eenzaam?</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a:t>Hoe pakken we eenzaamheid bij jongeren aan?</a:t>
            </a:r>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p:txBody>
      </p:sp>
    </p:spTree>
    <p:extLst>
      <p:ext uri="{BB962C8B-B14F-4D97-AF65-F5344CB8AC3E}">
        <p14:creationId xmlns:p14="http://schemas.microsoft.com/office/powerpoint/2010/main" val="27926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8" end="8"/>
                                            </p:txEl>
                                          </p:spTgt>
                                        </p:tgtEl>
                                        <p:attrNameLst>
                                          <p:attrName>style.color</p:attrName>
                                        </p:attrNameLst>
                                      </p:cBhvr>
                                      <p:to>
                                        <p:clrVal>
                                          <a:srgbClr val="C00000"/>
                                        </p:clrVal>
                                      </p:to>
                                    </p:set>
                                    <p:set>
                                      <p:cBhvr>
                                        <p:cTn id="7" dur="500" fill="hold"/>
                                        <p:tgtEl>
                                          <p:spTgt spid="2">
                                            <p:txEl>
                                              <p:pRg st="8" end="8"/>
                                            </p:txEl>
                                          </p:spTgt>
                                        </p:tgtEl>
                                        <p:attrNameLst>
                                          <p:attrName>fillcolor</p:attrName>
                                        </p:attrNameLst>
                                      </p:cBhvr>
                                      <p:to>
                                        <p:clrVal>
                                          <a:srgbClr val="C00000"/>
                                        </p:clrVal>
                                      </p:to>
                                    </p:set>
                                    <p:set>
                                      <p:cBhvr>
                                        <p:cTn id="8" dur="500" fill="hold"/>
                                        <p:tgtEl>
                                          <p:spTgt spid="2">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a:t>Wat werkt voor niet-jongeren?</a:t>
            </a:r>
          </a:p>
        </p:txBody>
      </p:sp>
      <p:sp>
        <p:nvSpPr>
          <p:cNvPr id="9" name="TextBox 8"/>
          <p:cNvSpPr txBox="1"/>
          <p:nvPr/>
        </p:nvSpPr>
        <p:spPr>
          <a:xfrm>
            <a:off x="5220072" y="2708920"/>
            <a:ext cx="184731" cy="369332"/>
          </a:xfrm>
          <a:prstGeom prst="rect">
            <a:avLst/>
          </a:prstGeom>
          <a:noFill/>
        </p:spPr>
        <p:txBody>
          <a:bodyPr wrap="none" rtlCol="0">
            <a:spAutoFit/>
          </a:bodyPr>
          <a:lstStyle/>
          <a:p>
            <a:endParaRPr lang="en-US" dirty="0"/>
          </a:p>
        </p:txBody>
      </p:sp>
      <p:sp>
        <p:nvSpPr>
          <p:cNvPr id="10" name="TextBox 9"/>
          <p:cNvSpPr txBox="1"/>
          <p:nvPr/>
        </p:nvSpPr>
        <p:spPr>
          <a:xfrm>
            <a:off x="1331640" y="2492896"/>
            <a:ext cx="4320480" cy="5262979"/>
          </a:xfrm>
          <a:prstGeom prst="rect">
            <a:avLst/>
          </a:prstGeom>
          <a:noFill/>
        </p:spPr>
        <p:txBody>
          <a:bodyPr wrap="square" rtlCol="0">
            <a:spAutoFit/>
          </a:bodyPr>
          <a:lstStyle/>
          <a:p>
            <a:pPr marL="342900" indent="-342900">
              <a:buFontTx/>
              <a:buAutoNum type="arabicPeriod"/>
            </a:pPr>
            <a:r>
              <a:rPr lang="nl-NL" sz="2400" dirty="0"/>
              <a:t>Sociaal contact </a:t>
            </a:r>
            <a:r>
              <a:rPr lang="nl-NL" sz="2400" dirty="0" smtClean="0"/>
              <a:t>uitbreiden</a:t>
            </a:r>
          </a:p>
          <a:p>
            <a:pPr marL="342900" indent="-342900">
              <a:buFontTx/>
              <a:buAutoNum type="arabicPeriod"/>
            </a:pPr>
            <a:endParaRPr lang="nl-NL" sz="2400" dirty="0"/>
          </a:p>
          <a:p>
            <a:pPr marL="342900" indent="-342900">
              <a:buFontTx/>
              <a:buAutoNum type="arabicPeriod"/>
            </a:pPr>
            <a:endParaRPr lang="nl-NL" sz="2400" dirty="0" smtClean="0"/>
          </a:p>
          <a:p>
            <a:pPr marL="342900" indent="-342900">
              <a:buFontTx/>
              <a:buAutoNum type="arabicPeriod"/>
            </a:pPr>
            <a:endParaRPr lang="nl-NL" sz="2400" dirty="0"/>
          </a:p>
          <a:p>
            <a:pPr marL="342900" indent="-342900">
              <a:buAutoNum type="arabicPeriod"/>
            </a:pPr>
            <a:r>
              <a:rPr lang="nl-NL" sz="2400" dirty="0" smtClean="0"/>
              <a:t>Sociale vaardigheidstraining</a:t>
            </a:r>
          </a:p>
          <a:p>
            <a:pPr marL="342900" indent="-342900">
              <a:buAutoNum type="arabicPeriod"/>
            </a:pPr>
            <a:endParaRPr lang="nl-NL" sz="2400" dirty="0" smtClean="0"/>
          </a:p>
          <a:p>
            <a:pPr marL="342900" indent="-342900">
              <a:buAutoNum type="arabicPeriod"/>
            </a:pPr>
            <a:endParaRPr lang="nl-NL" sz="2400" dirty="0" smtClean="0"/>
          </a:p>
          <a:p>
            <a:pPr marL="342900" indent="-342900">
              <a:buAutoNum type="arabicPeriod"/>
            </a:pPr>
            <a:endParaRPr lang="nl-NL" sz="2400" dirty="0" smtClean="0"/>
          </a:p>
          <a:p>
            <a:pPr marL="342900" indent="-342900">
              <a:buAutoNum type="arabicPeriod"/>
            </a:pPr>
            <a:r>
              <a:rPr lang="nl-NL" sz="2400" dirty="0" smtClean="0"/>
              <a:t>Cognitieve gedragstherapie</a:t>
            </a:r>
          </a:p>
          <a:p>
            <a:pPr marL="342900" indent="-342900">
              <a:buAutoNum type="arabicPeriod"/>
            </a:pPr>
            <a:endParaRPr lang="nl-NL" sz="2400" dirty="0" smtClean="0"/>
          </a:p>
          <a:p>
            <a:pPr marL="342900" indent="-342900">
              <a:buAutoNum type="arabicPeriod"/>
            </a:pPr>
            <a:endParaRPr lang="nl-NL" sz="2400" dirty="0" smtClean="0"/>
          </a:p>
          <a:p>
            <a:pPr marL="342900" indent="-342900">
              <a:buAutoNum type="arabicPeriod"/>
            </a:pPr>
            <a:endParaRPr lang="nl-NL" sz="2400" dirty="0" smtClean="0"/>
          </a:p>
          <a:p>
            <a:pPr marL="342900" indent="-342900">
              <a:buAutoNum type="arabicPeriod"/>
            </a:pPr>
            <a:endParaRPr lang="nl-NL" sz="2400" dirty="0" smtClean="0"/>
          </a:p>
          <a:p>
            <a:pPr marL="342900" indent="-342900">
              <a:buAutoNum type="arabicPeriod"/>
            </a:pPr>
            <a:endParaRPr lang="nl-NL" sz="2400" dirty="0" smtClean="0"/>
          </a:p>
        </p:txBody>
      </p:sp>
      <p:pic>
        <p:nvPicPr>
          <p:cNvPr id="11" name="Picture 3"/>
          <p:cNvPicPr>
            <a:picLocks noChangeAspect="1" noChangeArrowheads="1"/>
          </p:cNvPicPr>
          <p:nvPr/>
        </p:nvPicPr>
        <p:blipFill>
          <a:blip r:embed="rId4" cstate="print"/>
          <a:srcRect/>
          <a:stretch>
            <a:fillRect/>
          </a:stretch>
        </p:blipFill>
        <p:spPr bwMode="auto">
          <a:xfrm>
            <a:off x="5508104" y="4921184"/>
            <a:ext cx="1057427" cy="910143"/>
          </a:xfrm>
          <a:prstGeom prst="rect">
            <a:avLst/>
          </a:prstGeom>
          <a:noFill/>
          <a:ln w="9525">
            <a:noFill/>
            <a:miter lim="800000"/>
            <a:headEnd/>
            <a:tailEnd/>
          </a:ln>
        </p:spPr>
      </p:pic>
      <p:pic>
        <p:nvPicPr>
          <p:cNvPr id="12" name="Picture 4"/>
          <p:cNvPicPr>
            <a:picLocks noChangeAspect="1" noChangeArrowheads="1"/>
          </p:cNvPicPr>
          <p:nvPr/>
        </p:nvPicPr>
        <p:blipFill>
          <a:blip r:embed="rId5" cstate="print"/>
          <a:srcRect/>
          <a:stretch>
            <a:fillRect/>
          </a:stretch>
        </p:blipFill>
        <p:spPr bwMode="auto">
          <a:xfrm>
            <a:off x="5526506" y="3645024"/>
            <a:ext cx="906785" cy="961329"/>
          </a:xfrm>
          <a:prstGeom prst="rect">
            <a:avLst/>
          </a:prstGeom>
          <a:noFill/>
          <a:ln w="9525">
            <a:noFill/>
            <a:miter lim="800000"/>
            <a:headEnd/>
            <a:tailEnd/>
          </a:ln>
        </p:spPr>
      </p:pic>
      <p:pic>
        <p:nvPicPr>
          <p:cNvPr id="13" name="Picture 6"/>
          <p:cNvPicPr>
            <a:picLocks noChangeAspect="1" noChangeArrowheads="1"/>
          </p:cNvPicPr>
          <p:nvPr/>
        </p:nvPicPr>
        <p:blipFill>
          <a:blip r:embed="rId6" cstate="print"/>
          <a:srcRect/>
          <a:stretch>
            <a:fillRect/>
          </a:stretch>
        </p:blipFill>
        <p:spPr bwMode="auto">
          <a:xfrm>
            <a:off x="5519657" y="2345152"/>
            <a:ext cx="792088" cy="846004"/>
          </a:xfrm>
          <a:prstGeom prst="rect">
            <a:avLst/>
          </a:prstGeom>
          <a:noFill/>
          <a:ln w="9525">
            <a:noFill/>
            <a:miter lim="800000"/>
            <a:headEnd/>
            <a:tailEnd/>
          </a:ln>
        </p:spPr>
      </p:pic>
      <p:pic>
        <p:nvPicPr>
          <p:cNvPr id="14" name="Picture 3" descr="C:\Users\Gutnre\Dropbox\Gerine en Martijn\Overig\gerinestamp.png"/>
          <p:cNvPicPr>
            <a:picLocks noChangeAspect="1" noChangeArrowheads="1"/>
          </p:cNvPicPr>
          <p:nvPr/>
        </p:nvPicPr>
        <p:blipFill>
          <a:blip r:embed="rId7" cstate="print">
            <a:lum bright="-20000" contrast="40000"/>
          </a:blip>
          <a:srcRect l="8080" t="23995" r="5648" b="33314"/>
          <a:stretch>
            <a:fillRect/>
          </a:stretch>
        </p:blipFill>
        <p:spPr bwMode="auto">
          <a:xfrm rot="913425">
            <a:off x="6406082" y="4687240"/>
            <a:ext cx="2784773" cy="1378032"/>
          </a:xfrm>
          <a:prstGeom prst="rect">
            <a:avLst/>
          </a:prstGeom>
          <a:noFill/>
        </p:spPr>
      </p:pic>
    </p:spTree>
    <p:extLst>
      <p:ext uri="{BB962C8B-B14F-4D97-AF65-F5344CB8AC3E}">
        <p14:creationId xmlns:p14="http://schemas.microsoft.com/office/powerpoint/2010/main" val="207768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Wat werkt voor jongeren?</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pic>
        <p:nvPicPr>
          <p:cNvPr id="73730" name="Picture 2" descr="Afbeeldingsresultaat voor movisie"/>
          <p:cNvPicPr>
            <a:picLocks noChangeAspect="1" noChangeArrowheads="1"/>
          </p:cNvPicPr>
          <p:nvPr/>
        </p:nvPicPr>
        <p:blipFill>
          <a:blip r:embed="rId4" cstate="print"/>
          <a:srcRect/>
          <a:stretch>
            <a:fillRect/>
          </a:stretch>
        </p:blipFill>
        <p:spPr bwMode="auto">
          <a:xfrm>
            <a:off x="1979712" y="2795912"/>
            <a:ext cx="5688632" cy="2721320"/>
          </a:xfrm>
          <a:prstGeom prst="rect">
            <a:avLst/>
          </a:prstGeom>
          <a:noFill/>
        </p:spPr>
      </p:pic>
      <p:grpSp>
        <p:nvGrpSpPr>
          <p:cNvPr id="24" name="Group 23"/>
          <p:cNvGrpSpPr/>
          <p:nvPr/>
        </p:nvGrpSpPr>
        <p:grpSpPr>
          <a:xfrm>
            <a:off x="3949212" y="1700928"/>
            <a:ext cx="4655236" cy="4752408"/>
            <a:chOff x="2267864" y="1426418"/>
            <a:chExt cx="4655236" cy="4752408"/>
          </a:xfrm>
        </p:grpSpPr>
        <p:sp>
          <p:nvSpPr>
            <p:cNvPr id="20" name="Rounded Rectangle 19"/>
            <p:cNvSpPr/>
            <p:nvPr/>
          </p:nvSpPr>
          <p:spPr>
            <a:xfrm rot="277462">
              <a:off x="2359098" y="1797728"/>
              <a:ext cx="4564002" cy="438109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556240" y="2060848"/>
              <a:ext cx="4176000" cy="3960440"/>
            </a:xfrm>
            <a:prstGeom prst="roundRect">
              <a:avLst/>
            </a:prstGeom>
            <a:solidFill>
              <a:srgbClr val="F8ECE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67864" y="1426418"/>
              <a:ext cx="1080000" cy="1080000"/>
            </a:xfrm>
            <a:prstGeom prst="ellipse">
              <a:avLst/>
            </a:prstGeom>
            <a:solidFill>
              <a:srgbClr val="F8ECEC"/>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483768" y="1562763"/>
              <a:ext cx="720080" cy="1015663"/>
            </a:xfrm>
            <a:prstGeom prst="rect">
              <a:avLst/>
            </a:prstGeom>
            <a:noFill/>
          </p:spPr>
          <p:txBody>
            <a:bodyPr wrap="square" rtlCol="0">
              <a:spAutoFit/>
            </a:bodyPr>
            <a:lstStyle/>
            <a:p>
              <a:r>
                <a:rPr lang="en-US" sz="6000" b="1" dirty="0" smtClean="0">
                  <a:latin typeface="Times" pitchFamily="18" charset="0"/>
                </a:rPr>
                <a:t>”</a:t>
              </a:r>
              <a:endParaRPr lang="en-US" sz="6000" b="1" dirty="0">
                <a:latin typeface="Times" pitchFamily="18" charset="0"/>
              </a:endParaRPr>
            </a:p>
          </p:txBody>
        </p:sp>
        <p:sp>
          <p:nvSpPr>
            <p:cNvPr id="16" name="Rectangle 15"/>
            <p:cNvSpPr/>
            <p:nvPr/>
          </p:nvSpPr>
          <p:spPr>
            <a:xfrm>
              <a:off x="2915816" y="2276872"/>
              <a:ext cx="3528392" cy="3323987"/>
            </a:xfrm>
            <a:prstGeom prst="rect">
              <a:avLst/>
            </a:prstGeom>
          </p:spPr>
          <p:txBody>
            <a:bodyPr wrap="square">
              <a:spAutoFit/>
            </a:bodyPr>
            <a:lstStyle/>
            <a:p>
              <a:pPr algn="ctr"/>
              <a:endParaRPr lang="nl-NL" sz="1000" i="1" dirty="0" smtClean="0"/>
            </a:p>
            <a:p>
              <a:pPr algn="ctr"/>
              <a:r>
                <a:rPr lang="nl-NL" sz="2000" i="1" dirty="0" smtClean="0"/>
                <a:t>Het is opvallend dat veel van de gevonden publicaties specifiek in gaan op de aanpak van eenzaamheid bij ouderen en dat een veel kleiner deel in gaat op de aanpak van eenzaamheid bij alle leeftijdsgroepen. Bovendien is </a:t>
              </a:r>
              <a:r>
                <a:rPr lang="nl-NL" sz="2000" b="1" i="1" dirty="0" smtClean="0">
                  <a:solidFill>
                    <a:srgbClr val="C00000"/>
                  </a:solidFill>
                </a:rPr>
                <a:t>geen enkel onderzoek </a:t>
              </a:r>
              <a:r>
                <a:rPr lang="nl-NL" sz="2000" i="1" dirty="0" smtClean="0"/>
                <a:t>specifiek gericht op de aanpak van eenzaamheid bij jongeren.</a:t>
              </a:r>
              <a:endParaRPr lang="nl-NL" sz="20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73730"/>
                                        </p:tgtEl>
                                      </p:cBhvr>
                                      <p:by x="50000" y="50000"/>
                                    </p:animScale>
                                  </p:childTnLst>
                                </p:cTn>
                              </p:par>
                              <p:par>
                                <p:cTn id="11" presetID="35" presetClass="path" presetSubtype="0" accel="50000" decel="50000" fill="hold" nodeType="withEffect">
                                  <p:stCondLst>
                                    <p:cond delay="0"/>
                                  </p:stCondLst>
                                  <p:childTnLst>
                                    <p:animMotion origin="layout" path="M -5.55556E-7 1.48148E-6 L -0.27153 -0.00093 " pathEditMode="relative" rAng="0" ptsTypes="AA">
                                      <p:cBhvr>
                                        <p:cTn id="12" dur="500" fill="hold"/>
                                        <p:tgtEl>
                                          <p:spTgt spid="73730"/>
                                        </p:tgtEl>
                                        <p:attrNameLst>
                                          <p:attrName>ppt_x</p:attrName>
                                          <p:attrName>ppt_y</p:attrName>
                                        </p:attrNameLst>
                                      </p:cBhvr>
                                      <p:rCtr x="-136" y="0"/>
                                    </p:animMotion>
                                  </p:childTnLst>
                                </p:cTn>
                              </p:par>
                              <p:par>
                                <p:cTn id="13" presetID="1" presetClass="entr" presetSubtype="0" fill="hold"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Wat werkt voor jongeren?</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pic>
        <p:nvPicPr>
          <p:cNvPr id="17" name="Picture 4" descr="https://media4.giphy.com/media/jPAdK8Nfzzwt2/200.gif"/>
          <p:cNvPicPr>
            <a:picLocks noChangeAspect="1" noChangeArrowheads="1" noCrop="1"/>
          </p:cNvPicPr>
          <p:nvPr/>
        </p:nvPicPr>
        <p:blipFill>
          <a:blip r:embed="rId4" cstate="print"/>
          <a:srcRect/>
          <a:stretch>
            <a:fillRect/>
          </a:stretch>
        </p:blipFill>
        <p:spPr bwMode="auto">
          <a:xfrm rot="425326">
            <a:off x="2340998" y="5383840"/>
            <a:ext cx="2362200" cy="1333501"/>
          </a:xfrm>
          <a:prstGeom prst="rect">
            <a:avLst/>
          </a:prstGeom>
          <a:noFill/>
        </p:spPr>
      </p:pic>
      <p:pic>
        <p:nvPicPr>
          <p:cNvPr id="18" name="Picture 6" descr="https://media2.giphy.com/media/Ll2fajzk9DgaY/200.gif"/>
          <p:cNvPicPr>
            <a:picLocks noChangeAspect="1" noChangeArrowheads="1" noCrop="1"/>
          </p:cNvPicPr>
          <p:nvPr/>
        </p:nvPicPr>
        <p:blipFill>
          <a:blip r:embed="rId5" cstate="print"/>
          <a:srcRect/>
          <a:stretch>
            <a:fillRect/>
          </a:stretch>
        </p:blipFill>
        <p:spPr bwMode="auto">
          <a:xfrm rot="246903">
            <a:off x="3563888" y="3802240"/>
            <a:ext cx="2592288" cy="1473842"/>
          </a:xfrm>
          <a:prstGeom prst="rect">
            <a:avLst/>
          </a:prstGeom>
          <a:noFill/>
        </p:spPr>
      </p:pic>
      <p:pic>
        <p:nvPicPr>
          <p:cNvPr id="25" name="Picture 8" descr="https://media3.giphy.com/media/XeXzWgD6P4LG8/200w.gif"/>
          <p:cNvPicPr>
            <a:picLocks noChangeAspect="1" noChangeArrowheads="1" noCrop="1"/>
          </p:cNvPicPr>
          <p:nvPr/>
        </p:nvPicPr>
        <p:blipFill>
          <a:blip r:embed="rId6" cstate="print"/>
          <a:srcRect/>
          <a:stretch>
            <a:fillRect/>
          </a:stretch>
        </p:blipFill>
        <p:spPr bwMode="auto">
          <a:xfrm rot="309405">
            <a:off x="1187624" y="1556792"/>
            <a:ext cx="1800200" cy="1800200"/>
          </a:xfrm>
          <a:prstGeom prst="rect">
            <a:avLst/>
          </a:prstGeom>
          <a:noFill/>
        </p:spPr>
      </p:pic>
      <p:pic>
        <p:nvPicPr>
          <p:cNvPr id="26" name="Picture 10" descr="https://media3.giphy.com/media/3oz8xIiQkjAhhtorGU/200w.gif"/>
          <p:cNvPicPr>
            <a:picLocks noChangeAspect="1" noChangeArrowheads="1" noCrop="1"/>
          </p:cNvPicPr>
          <p:nvPr/>
        </p:nvPicPr>
        <p:blipFill>
          <a:blip r:embed="rId7" cstate="print"/>
          <a:srcRect/>
          <a:stretch>
            <a:fillRect/>
          </a:stretch>
        </p:blipFill>
        <p:spPr bwMode="auto">
          <a:xfrm rot="249576">
            <a:off x="6516216" y="2924944"/>
            <a:ext cx="2362200" cy="2362200"/>
          </a:xfrm>
          <a:prstGeom prst="rect">
            <a:avLst/>
          </a:prstGeom>
          <a:noFill/>
        </p:spPr>
      </p:pic>
      <p:pic>
        <p:nvPicPr>
          <p:cNvPr id="27" name="Picture 12" descr="https://media0.giphy.com/media/9w3w4eP5ZUgiQ/200.gif"/>
          <p:cNvPicPr>
            <a:picLocks noChangeAspect="1" noChangeArrowheads="1" noCrop="1"/>
          </p:cNvPicPr>
          <p:nvPr/>
        </p:nvPicPr>
        <p:blipFill>
          <a:blip r:embed="rId8" cstate="print"/>
          <a:srcRect/>
          <a:stretch>
            <a:fillRect/>
          </a:stretch>
        </p:blipFill>
        <p:spPr bwMode="auto">
          <a:xfrm rot="21016368">
            <a:off x="5960597" y="5372356"/>
            <a:ext cx="2362200" cy="1295401"/>
          </a:xfrm>
          <a:prstGeom prst="rect">
            <a:avLst/>
          </a:prstGeom>
          <a:noFill/>
        </p:spPr>
      </p:pic>
      <p:pic>
        <p:nvPicPr>
          <p:cNvPr id="28" name="Picture 14" descr="https://media2.giphy.com/media/PgbXsiT0EVuta/200.gif"/>
          <p:cNvPicPr>
            <a:picLocks noChangeAspect="1" noChangeArrowheads="1" noCrop="1"/>
          </p:cNvPicPr>
          <p:nvPr/>
        </p:nvPicPr>
        <p:blipFill>
          <a:blip r:embed="rId9" cstate="print"/>
          <a:srcRect/>
          <a:stretch>
            <a:fillRect/>
          </a:stretch>
        </p:blipFill>
        <p:spPr bwMode="auto">
          <a:xfrm rot="21067949">
            <a:off x="6516216" y="1628800"/>
            <a:ext cx="2362200" cy="1181101"/>
          </a:xfrm>
          <a:prstGeom prst="rect">
            <a:avLst/>
          </a:prstGeom>
          <a:noFill/>
        </p:spPr>
      </p:pic>
      <p:pic>
        <p:nvPicPr>
          <p:cNvPr id="29" name="Picture 16" descr="Afbeeldingsresultaat"/>
          <p:cNvPicPr>
            <a:picLocks noChangeAspect="1" noChangeArrowheads="1" noCrop="1"/>
          </p:cNvPicPr>
          <p:nvPr/>
        </p:nvPicPr>
        <p:blipFill>
          <a:blip r:embed="rId10" cstate="print"/>
          <a:srcRect/>
          <a:stretch>
            <a:fillRect/>
          </a:stretch>
        </p:blipFill>
        <p:spPr bwMode="auto">
          <a:xfrm rot="157730">
            <a:off x="3779912" y="1556792"/>
            <a:ext cx="2450976" cy="1995796"/>
          </a:xfrm>
          <a:prstGeom prst="rect">
            <a:avLst/>
          </a:prstGeom>
          <a:noFill/>
        </p:spPr>
      </p:pic>
      <p:pic>
        <p:nvPicPr>
          <p:cNvPr id="30" name="Picture 18" descr="Afbeeldingsresultaat"/>
          <p:cNvPicPr>
            <a:picLocks noChangeAspect="1" noChangeArrowheads="1" noCrop="1"/>
          </p:cNvPicPr>
          <p:nvPr/>
        </p:nvPicPr>
        <p:blipFill>
          <a:blip r:embed="rId11" cstate="print"/>
          <a:srcRect/>
          <a:stretch>
            <a:fillRect/>
          </a:stretch>
        </p:blipFill>
        <p:spPr bwMode="auto">
          <a:xfrm rot="21221483">
            <a:off x="851350" y="3482104"/>
            <a:ext cx="2380466" cy="1874382"/>
          </a:xfrm>
          <a:prstGeom prst="rect">
            <a:avLst/>
          </a:prstGeom>
          <a:noFill/>
        </p:spPr>
      </p:pic>
    </p:spTree>
    <p:extLst>
      <p:ext uri="{BB962C8B-B14F-4D97-AF65-F5344CB8AC3E}">
        <p14:creationId xmlns:p14="http://schemas.microsoft.com/office/powerpoint/2010/main" val="2141556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Hoe gaan we verder?</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sp>
        <p:nvSpPr>
          <p:cNvPr id="14" name="TextBox 13"/>
          <p:cNvSpPr txBox="1"/>
          <p:nvPr/>
        </p:nvSpPr>
        <p:spPr>
          <a:xfrm>
            <a:off x="1331640" y="2031231"/>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1. Probleem erkennen </a:t>
            </a:r>
            <a:endParaRPr lang="nl-NL" sz="2400" dirty="0"/>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32040" y="1979767"/>
            <a:ext cx="3902042" cy="260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fltVal val="0"/>
                                          </p:val>
                                        </p:tav>
                                        <p:tav tm="100000">
                                          <p:val>
                                            <p:strVal val="#ppt_w"/>
                                          </p:val>
                                        </p:tav>
                                      </p:tavLst>
                                    </p:anim>
                                    <p:anim calcmode="lin" valueType="num">
                                      <p:cBhvr>
                                        <p:cTn id="12" dur="1000" fill="hold"/>
                                        <p:tgtEl>
                                          <p:spTgt spid="23"/>
                                        </p:tgtEl>
                                        <p:attrNameLst>
                                          <p:attrName>ppt_h</p:attrName>
                                        </p:attrNameLst>
                                      </p:cBhvr>
                                      <p:tavLst>
                                        <p:tav tm="0">
                                          <p:val>
                                            <p:fltVal val="0"/>
                                          </p:val>
                                        </p:tav>
                                        <p:tav tm="100000">
                                          <p:val>
                                            <p:strVal val="#ppt_h"/>
                                          </p:val>
                                        </p:tav>
                                      </p:tavLst>
                                    </p:anim>
                                    <p:anim calcmode="lin" valueType="num">
                                      <p:cBhvr>
                                        <p:cTn id="13" dur="1000" fill="hold"/>
                                        <p:tgtEl>
                                          <p:spTgt spid="23"/>
                                        </p:tgtEl>
                                        <p:attrNameLst>
                                          <p:attrName>style.rotation</p:attrName>
                                        </p:attrNameLst>
                                      </p:cBhvr>
                                      <p:tavLst>
                                        <p:tav tm="0">
                                          <p:val>
                                            <p:fltVal val="90"/>
                                          </p:val>
                                        </p:tav>
                                        <p:tav tm="100000">
                                          <p:val>
                                            <p:fltVal val="0"/>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Hoe gaan we verder?</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sp>
        <p:nvSpPr>
          <p:cNvPr id="14" name="TextBox 13"/>
          <p:cNvSpPr txBox="1"/>
          <p:nvPr/>
        </p:nvSpPr>
        <p:spPr>
          <a:xfrm>
            <a:off x="1331640" y="2031231"/>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1. Probleem erkennen </a:t>
            </a:r>
            <a:endParaRPr lang="nl-NL" sz="2400" dirty="0"/>
          </a:p>
        </p:txBody>
      </p:sp>
      <p:sp>
        <p:nvSpPr>
          <p:cNvPr id="22" name="TextBox 21"/>
          <p:cNvSpPr txBox="1"/>
          <p:nvPr/>
        </p:nvSpPr>
        <p:spPr>
          <a:xfrm>
            <a:off x="1331640" y="2967335"/>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2. Signaleren</a:t>
            </a:r>
            <a:endParaRPr lang="nl-NL" sz="24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854" y="2032547"/>
            <a:ext cx="3423602" cy="4564805"/>
          </a:xfrm>
          <a:prstGeom prst="rect">
            <a:avLst/>
          </a:prstGeom>
        </p:spPr>
      </p:pic>
    </p:spTree>
    <p:extLst>
      <p:ext uri="{BB962C8B-B14F-4D97-AF65-F5344CB8AC3E}">
        <p14:creationId xmlns:p14="http://schemas.microsoft.com/office/powerpoint/2010/main" val="34775782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Hoe gaan we verder?</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sp>
        <p:nvSpPr>
          <p:cNvPr id="9" name="TextBox 8"/>
          <p:cNvSpPr txBox="1"/>
          <p:nvPr/>
        </p:nvSpPr>
        <p:spPr>
          <a:xfrm>
            <a:off x="1331640" y="2031231"/>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1. Probleem erkennen </a:t>
            </a:r>
            <a:endParaRPr lang="nl-NL" sz="2400" dirty="0"/>
          </a:p>
        </p:txBody>
      </p:sp>
      <p:sp>
        <p:nvSpPr>
          <p:cNvPr id="10" name="TextBox 9"/>
          <p:cNvSpPr txBox="1"/>
          <p:nvPr/>
        </p:nvSpPr>
        <p:spPr>
          <a:xfrm>
            <a:off x="1331640" y="2967335"/>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2. Signaleren</a:t>
            </a:r>
            <a:endParaRPr lang="nl-NL" sz="2400" dirty="0"/>
          </a:p>
        </p:txBody>
      </p:sp>
      <p:sp>
        <p:nvSpPr>
          <p:cNvPr id="11" name="TextBox 10"/>
          <p:cNvSpPr txBox="1"/>
          <p:nvPr/>
        </p:nvSpPr>
        <p:spPr>
          <a:xfrm>
            <a:off x="1331640" y="3933056"/>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3. Bespreekbaar maken</a:t>
            </a:r>
            <a:endParaRPr lang="nl-NL" sz="2400" dirty="0"/>
          </a:p>
        </p:txBody>
      </p:sp>
      <p:pic>
        <p:nvPicPr>
          <p:cNvPr id="2" name="Picture 2" descr="https://images.unsplash.com/photo-1485808269728-77bb07c059a8?dpr=1&amp;auto=compress,format&amp;fit=crop&amp;w=1000&amp;h=&amp;q=80&amp;cs=tinysrgb&amp;crop="/>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996582" y="2042280"/>
            <a:ext cx="3679874" cy="245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6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Hoe gaan we verder?</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sp>
        <p:nvSpPr>
          <p:cNvPr id="9" name="TextBox 8"/>
          <p:cNvSpPr txBox="1"/>
          <p:nvPr/>
        </p:nvSpPr>
        <p:spPr>
          <a:xfrm>
            <a:off x="1331640" y="2031231"/>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1. Probleem erkennen </a:t>
            </a:r>
            <a:endParaRPr lang="nl-NL" sz="2400" dirty="0"/>
          </a:p>
        </p:txBody>
      </p:sp>
      <p:sp>
        <p:nvSpPr>
          <p:cNvPr id="10" name="TextBox 9"/>
          <p:cNvSpPr txBox="1"/>
          <p:nvPr/>
        </p:nvSpPr>
        <p:spPr>
          <a:xfrm>
            <a:off x="1331640" y="2967335"/>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2. Signaleren</a:t>
            </a:r>
            <a:endParaRPr lang="nl-NL" sz="2400" dirty="0"/>
          </a:p>
        </p:txBody>
      </p:sp>
      <p:sp>
        <p:nvSpPr>
          <p:cNvPr id="11" name="TextBox 10"/>
          <p:cNvSpPr txBox="1"/>
          <p:nvPr/>
        </p:nvSpPr>
        <p:spPr>
          <a:xfrm>
            <a:off x="1331640" y="3933056"/>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3. Bespreekbaar maken</a:t>
            </a:r>
            <a:endParaRPr lang="nl-NL" sz="2400" dirty="0"/>
          </a:p>
        </p:txBody>
      </p:sp>
      <p:sp>
        <p:nvSpPr>
          <p:cNvPr id="12" name="TextBox 11"/>
          <p:cNvSpPr txBox="1"/>
          <p:nvPr/>
        </p:nvSpPr>
        <p:spPr>
          <a:xfrm>
            <a:off x="1331640" y="4941168"/>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4. Aanpak op maat!</a:t>
            </a:r>
            <a:endParaRPr lang="nl-NL" sz="2400" dirty="0"/>
          </a:p>
        </p:txBody>
      </p:sp>
      <p:pic>
        <p:nvPicPr>
          <p:cNvPr id="4098" name="Picture 2" descr="X:\Postdoc Groningen\Reizen, Presentaties etc\Presentaties - ondersteuning\puzzle.jpg"/>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04048" y="2022027"/>
            <a:ext cx="3816424" cy="286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163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Wat is eenzaamheid?</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002" y="1556792"/>
            <a:ext cx="6733406" cy="515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776864" cy="738664"/>
          </a:xfrm>
          <a:prstGeom prst="rect">
            <a:avLst/>
          </a:prstGeom>
          <a:noFill/>
        </p:spPr>
        <p:txBody>
          <a:bodyPr wrap="square" rtlCol="0">
            <a:spAutoFit/>
          </a:bodyPr>
          <a:lstStyle/>
          <a:p>
            <a:r>
              <a:rPr lang="nl-NL" sz="4200" dirty="0" smtClean="0"/>
              <a:t>Hoe gaan we verder?</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sp>
        <p:nvSpPr>
          <p:cNvPr id="9" name="TextBox 8"/>
          <p:cNvSpPr txBox="1"/>
          <p:nvPr/>
        </p:nvSpPr>
        <p:spPr>
          <a:xfrm>
            <a:off x="1331640" y="2031231"/>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1. Probleem erkennen </a:t>
            </a:r>
            <a:endParaRPr lang="nl-NL" sz="2400" dirty="0"/>
          </a:p>
        </p:txBody>
      </p:sp>
      <p:sp>
        <p:nvSpPr>
          <p:cNvPr id="10" name="TextBox 9"/>
          <p:cNvSpPr txBox="1"/>
          <p:nvPr/>
        </p:nvSpPr>
        <p:spPr>
          <a:xfrm>
            <a:off x="1331640" y="2967335"/>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2. Signaleren</a:t>
            </a:r>
            <a:endParaRPr lang="nl-NL" sz="2400" dirty="0"/>
          </a:p>
        </p:txBody>
      </p:sp>
      <p:sp>
        <p:nvSpPr>
          <p:cNvPr id="11" name="TextBox 10"/>
          <p:cNvSpPr txBox="1"/>
          <p:nvPr/>
        </p:nvSpPr>
        <p:spPr>
          <a:xfrm>
            <a:off x="1331640" y="3933056"/>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3. Bespreekbaar maken</a:t>
            </a:r>
            <a:endParaRPr lang="nl-NL" sz="2400" dirty="0"/>
          </a:p>
        </p:txBody>
      </p:sp>
      <p:sp>
        <p:nvSpPr>
          <p:cNvPr id="12" name="TextBox 11"/>
          <p:cNvSpPr txBox="1"/>
          <p:nvPr/>
        </p:nvSpPr>
        <p:spPr>
          <a:xfrm>
            <a:off x="1331640" y="4941168"/>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4. Aanpak op maat!</a:t>
            </a:r>
            <a:endParaRPr lang="nl-NL" sz="2400" dirty="0"/>
          </a:p>
        </p:txBody>
      </p:sp>
      <p:sp>
        <p:nvSpPr>
          <p:cNvPr id="18" name="TextBox 17"/>
          <p:cNvSpPr txBox="1"/>
          <p:nvPr/>
        </p:nvSpPr>
        <p:spPr>
          <a:xfrm>
            <a:off x="1343881" y="5919663"/>
            <a:ext cx="3291840" cy="461665"/>
          </a:xfrm>
          <a:prstGeom prst="rect">
            <a:avLst/>
          </a:prstGeom>
          <a:solidFill>
            <a:srgbClr val="F8ECEC"/>
          </a:solidFill>
          <a:ln w="38100">
            <a:solidFill>
              <a:srgbClr val="C00000"/>
            </a:solidFill>
          </a:ln>
        </p:spPr>
        <p:txBody>
          <a:bodyPr wrap="square" rtlCol="0">
            <a:spAutoFit/>
          </a:bodyPr>
          <a:lstStyle/>
          <a:p>
            <a:r>
              <a:rPr lang="nl-NL" sz="2400" dirty="0" smtClean="0"/>
              <a:t>5. Effectiviteit onderzoek</a:t>
            </a:r>
            <a:endParaRPr lang="nl-NL" sz="2400" dirty="0"/>
          </a:p>
        </p:txBody>
      </p:sp>
      <p:pic>
        <p:nvPicPr>
          <p:cNvPr id="5122" name="Picture 2" descr="analytics-marketing-data-technology-ss-1920"/>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r="16287"/>
          <a:stretch/>
        </p:blipFill>
        <p:spPr bwMode="auto">
          <a:xfrm>
            <a:off x="4896482" y="2031231"/>
            <a:ext cx="3923990" cy="263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163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Antwoorden</a:t>
            </a:r>
            <a:endParaRPr lang="nl-NL" sz="4400" dirty="0"/>
          </a:p>
        </p:txBody>
      </p:sp>
      <p:sp>
        <p:nvSpPr>
          <p:cNvPr id="2" name="TextBox 1"/>
          <p:cNvSpPr txBox="1"/>
          <p:nvPr/>
        </p:nvSpPr>
        <p:spPr>
          <a:xfrm>
            <a:off x="899592" y="1988840"/>
            <a:ext cx="7848872" cy="6186309"/>
          </a:xfrm>
          <a:prstGeom prst="rect">
            <a:avLst/>
          </a:prstGeom>
          <a:noFill/>
        </p:spPr>
        <p:txBody>
          <a:bodyPr wrap="square" rtlCol="0">
            <a:spAutoFit/>
          </a:bodyPr>
          <a:lstStyle/>
          <a:p>
            <a:pPr marL="342900" indent="-342900">
              <a:buClr>
                <a:srgbClr val="C00000"/>
              </a:buClr>
              <a:buFont typeface="Wingdings" panose="05000000000000000000" pitchFamily="2" charset="2"/>
              <a:buChar char="v"/>
            </a:pPr>
            <a:r>
              <a:rPr lang="nl-NL" sz="2800" dirty="0" smtClean="0"/>
              <a:t>Is eenzaamheid bij jongeren wel een probleem?</a:t>
            </a:r>
          </a:p>
          <a:p>
            <a:pPr marL="342900" indent="-342900">
              <a:buClr>
                <a:srgbClr val="C00000"/>
              </a:buClr>
              <a:buFont typeface="Wingdings" panose="05000000000000000000" pitchFamily="2" charset="2"/>
              <a:buChar char="v"/>
            </a:pPr>
            <a:endParaRPr lang="nl-NL" sz="2400" dirty="0" smtClean="0"/>
          </a:p>
          <a:p>
            <a:pPr>
              <a:buClr>
                <a:srgbClr val="C00000"/>
              </a:buClr>
            </a:pPr>
            <a:endParaRPr lang="nl-NL" sz="2400" dirty="0"/>
          </a:p>
          <a:p>
            <a:pPr marL="342900" indent="-342900">
              <a:buClr>
                <a:srgbClr val="C00000"/>
              </a:buClr>
              <a:buFont typeface="Wingdings" panose="05000000000000000000" pitchFamily="2" charset="2"/>
              <a:buChar char="v"/>
            </a:pPr>
            <a:r>
              <a:rPr lang="nl-NL" sz="2800" dirty="0" smtClean="0"/>
              <a:t>Hoe worden jongeren eenzaam?</a:t>
            </a:r>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smtClean="0"/>
          </a:p>
          <a:p>
            <a:pPr marL="342900" indent="-342900">
              <a:buClr>
                <a:srgbClr val="C00000"/>
              </a:buClr>
              <a:buFont typeface="Wingdings" panose="05000000000000000000" pitchFamily="2" charset="2"/>
              <a:buChar char="v"/>
            </a:pPr>
            <a:endParaRPr lang="nl-NL" sz="2400" dirty="0"/>
          </a:p>
          <a:p>
            <a:pPr marL="342900" indent="-342900">
              <a:buClr>
                <a:srgbClr val="C00000"/>
              </a:buClr>
              <a:buFont typeface="Wingdings" panose="05000000000000000000" pitchFamily="2" charset="2"/>
              <a:buChar char="v"/>
            </a:pPr>
            <a:r>
              <a:rPr lang="nl-NL" sz="2800" dirty="0"/>
              <a:t>Hoe pakken we eenzaamheid bij jongeren aan?</a:t>
            </a:r>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smtClean="0"/>
          </a:p>
          <a:p>
            <a:pPr marL="342900" indent="-342900">
              <a:buFont typeface="Wingdings" panose="05000000000000000000" pitchFamily="2" charset="2"/>
              <a:buChar char="v"/>
            </a:pPr>
            <a:endParaRPr lang="nl-NL" sz="2400" dirty="0"/>
          </a:p>
        </p:txBody>
      </p:sp>
      <p:sp>
        <p:nvSpPr>
          <p:cNvPr id="3" name="AutoShape 2" descr="Image result for ja!"/>
          <p:cNvSpPr>
            <a:spLocks noChangeAspect="1" noChangeArrowheads="1"/>
          </p:cNvSpPr>
          <p:nvPr/>
        </p:nvSpPr>
        <p:spPr bwMode="auto">
          <a:xfrm>
            <a:off x="155575" y="-1790700"/>
            <a:ext cx="34385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691680" y="2492896"/>
            <a:ext cx="6480720" cy="489365"/>
          </a:xfrm>
          <a:prstGeom prst="rect">
            <a:avLst/>
          </a:prstGeom>
          <a:noFill/>
          <a:ln>
            <a:noFill/>
          </a:ln>
        </p:spPr>
        <p:txBody>
          <a:bodyPr wrap="square" rtlCol="0">
            <a:spAutoFit/>
          </a:bodyPr>
          <a:lstStyle/>
          <a:p>
            <a:pPr>
              <a:lnSpc>
                <a:spcPct val="114000"/>
              </a:lnSpc>
            </a:pPr>
            <a:r>
              <a:rPr lang="nl-NL" sz="2400" b="1" dirty="0" smtClean="0">
                <a:solidFill>
                  <a:srgbClr val="C00000"/>
                </a:solidFill>
              </a:rPr>
              <a:t>JA!!!!</a:t>
            </a:r>
          </a:p>
        </p:txBody>
      </p:sp>
      <p:sp>
        <p:nvSpPr>
          <p:cNvPr id="12" name="TextBox 11"/>
          <p:cNvSpPr txBox="1"/>
          <p:nvPr/>
        </p:nvSpPr>
        <p:spPr>
          <a:xfrm>
            <a:off x="1691680" y="5512248"/>
            <a:ext cx="6480720" cy="794064"/>
          </a:xfrm>
          <a:prstGeom prst="rect">
            <a:avLst/>
          </a:prstGeom>
          <a:noFill/>
          <a:ln>
            <a:noFill/>
          </a:ln>
        </p:spPr>
        <p:txBody>
          <a:bodyPr wrap="square" rtlCol="0">
            <a:spAutoFit/>
          </a:bodyPr>
          <a:lstStyle/>
          <a:p>
            <a:pPr>
              <a:lnSpc>
                <a:spcPct val="114000"/>
              </a:lnSpc>
            </a:pPr>
            <a:r>
              <a:rPr lang="nl-NL" sz="2000" dirty="0" smtClean="0"/>
              <a:t>Het probleem </a:t>
            </a:r>
            <a:r>
              <a:rPr lang="nl-NL" sz="2000" b="1" dirty="0" smtClean="0">
                <a:solidFill>
                  <a:srgbClr val="C00000"/>
                </a:solidFill>
              </a:rPr>
              <a:t>erkennen</a:t>
            </a:r>
            <a:r>
              <a:rPr lang="nl-NL" sz="2000" dirty="0" smtClean="0"/>
              <a:t>, </a:t>
            </a:r>
            <a:r>
              <a:rPr lang="nl-NL" sz="2000" b="1" dirty="0" smtClean="0">
                <a:solidFill>
                  <a:srgbClr val="C00000"/>
                </a:solidFill>
              </a:rPr>
              <a:t>signaleren</a:t>
            </a:r>
            <a:r>
              <a:rPr lang="nl-NL" sz="2000" dirty="0" smtClean="0"/>
              <a:t>, </a:t>
            </a:r>
            <a:r>
              <a:rPr lang="nl-NL" sz="2000" b="1" dirty="0" smtClean="0">
                <a:solidFill>
                  <a:srgbClr val="C00000"/>
                </a:solidFill>
              </a:rPr>
              <a:t>bespreekbaar maken</a:t>
            </a:r>
            <a:r>
              <a:rPr lang="nl-NL" sz="2000" b="1" dirty="0" smtClean="0"/>
              <a:t> </a:t>
            </a:r>
            <a:r>
              <a:rPr lang="nl-NL" sz="2000" dirty="0" smtClean="0"/>
              <a:t>en uiteindelijk </a:t>
            </a:r>
            <a:r>
              <a:rPr lang="nl-NL" sz="2000" b="1" dirty="0" smtClean="0">
                <a:solidFill>
                  <a:srgbClr val="C00000"/>
                </a:solidFill>
              </a:rPr>
              <a:t>aanpak op maat </a:t>
            </a:r>
            <a:r>
              <a:rPr lang="nl-NL" sz="2000" dirty="0" smtClean="0"/>
              <a:t>bieden.</a:t>
            </a:r>
          </a:p>
        </p:txBody>
      </p:sp>
      <p:sp>
        <p:nvSpPr>
          <p:cNvPr id="13" name="TextBox 12"/>
          <p:cNvSpPr txBox="1"/>
          <p:nvPr/>
        </p:nvSpPr>
        <p:spPr>
          <a:xfrm>
            <a:off x="1763688" y="3580215"/>
            <a:ext cx="6480720" cy="1124923"/>
          </a:xfrm>
          <a:prstGeom prst="rect">
            <a:avLst/>
          </a:prstGeom>
          <a:noFill/>
          <a:ln>
            <a:noFill/>
          </a:ln>
        </p:spPr>
        <p:txBody>
          <a:bodyPr wrap="square" rtlCol="0">
            <a:spAutoFit/>
          </a:bodyPr>
          <a:lstStyle/>
          <a:p>
            <a:pPr>
              <a:lnSpc>
                <a:spcPct val="114000"/>
              </a:lnSpc>
            </a:pPr>
            <a:r>
              <a:rPr lang="nl-NL" sz="2000" dirty="0" smtClean="0"/>
              <a:t>Als ze </a:t>
            </a:r>
            <a:r>
              <a:rPr lang="nl-NL" sz="2000" b="1" dirty="0" smtClean="0">
                <a:solidFill>
                  <a:srgbClr val="C00000"/>
                </a:solidFill>
              </a:rPr>
              <a:t>weinig toegang </a:t>
            </a:r>
            <a:r>
              <a:rPr lang="nl-NL" sz="2000" dirty="0" smtClean="0"/>
              <a:t>hebben tot leeftijdgenoten, weinig </a:t>
            </a:r>
            <a:r>
              <a:rPr lang="nl-NL" sz="2000" b="1" dirty="0" smtClean="0">
                <a:solidFill>
                  <a:srgbClr val="C00000"/>
                </a:solidFill>
              </a:rPr>
              <a:t>sociale steun </a:t>
            </a:r>
            <a:r>
              <a:rPr lang="nl-NL" sz="2000" dirty="0" smtClean="0"/>
              <a:t>krijgen, geen aansluiting vinden vanwege hun </a:t>
            </a:r>
            <a:r>
              <a:rPr lang="nl-NL" sz="2000" b="1" dirty="0" smtClean="0">
                <a:solidFill>
                  <a:srgbClr val="C00000"/>
                </a:solidFill>
              </a:rPr>
              <a:t>vaardigheden </a:t>
            </a:r>
            <a:r>
              <a:rPr lang="nl-NL" sz="2000" dirty="0" smtClean="0"/>
              <a:t>of hun situatie </a:t>
            </a:r>
            <a:r>
              <a:rPr lang="nl-NL" sz="2000" b="1" dirty="0" smtClean="0">
                <a:solidFill>
                  <a:srgbClr val="C00000"/>
                </a:solidFill>
              </a:rPr>
              <a:t>negatief interpreteren</a:t>
            </a:r>
            <a:endParaRPr lang="nl-NL" sz="2000" dirty="0" smtClean="0"/>
          </a:p>
        </p:txBody>
      </p:sp>
    </p:spTree>
    <p:extLst>
      <p:ext uri="{BB962C8B-B14F-4D97-AF65-F5344CB8AC3E}">
        <p14:creationId xmlns:p14="http://schemas.microsoft.com/office/powerpoint/2010/main" val="6754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60648"/>
            <a:ext cx="7776864" cy="738664"/>
          </a:xfrm>
          <a:prstGeom prst="rect">
            <a:avLst/>
          </a:prstGeom>
          <a:noFill/>
        </p:spPr>
        <p:txBody>
          <a:bodyPr wrap="square" rtlCol="0">
            <a:spAutoFit/>
          </a:bodyPr>
          <a:lstStyle/>
          <a:p>
            <a:r>
              <a:rPr lang="nl-NL" sz="4200" dirty="0" smtClean="0"/>
              <a:t>Vragen?</a:t>
            </a:r>
            <a:endParaRPr lang="nl-NL" sz="4200" dirty="0"/>
          </a:p>
        </p:txBody>
      </p:sp>
      <p:sp>
        <p:nvSpPr>
          <p:cNvPr id="13" name="TextBox 12"/>
          <p:cNvSpPr txBox="1"/>
          <p:nvPr/>
        </p:nvSpPr>
        <p:spPr>
          <a:xfrm>
            <a:off x="5220072" y="2708920"/>
            <a:ext cx="184731" cy="369332"/>
          </a:xfrm>
          <a:prstGeom prst="rect">
            <a:avLst/>
          </a:prstGeom>
          <a:noFill/>
        </p:spPr>
        <p:txBody>
          <a:bodyPr wrap="none" rtlCol="0">
            <a:spAutoFit/>
          </a:bodyPr>
          <a:lstStyle/>
          <a:p>
            <a:endParaRPr lang="en-US" dirty="0"/>
          </a:p>
        </p:txBody>
      </p:sp>
      <p:pic>
        <p:nvPicPr>
          <p:cNvPr id="11" name="Picture 2" descr="Afbeeldingsresultaat voor vr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761781"/>
            <a:ext cx="5524500" cy="36766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04248" y="6239053"/>
            <a:ext cx="3456384" cy="646331"/>
          </a:xfrm>
          <a:prstGeom prst="rect">
            <a:avLst/>
          </a:prstGeom>
          <a:noFill/>
        </p:spPr>
        <p:txBody>
          <a:bodyPr wrap="square" rtlCol="0">
            <a:spAutoFit/>
          </a:bodyPr>
          <a:lstStyle/>
          <a:p>
            <a:r>
              <a:rPr lang="en-US" b="1" dirty="0" smtClean="0"/>
              <a:t>Gerine Lodder</a:t>
            </a:r>
          </a:p>
          <a:p>
            <a:r>
              <a:rPr lang="en-US" b="1" dirty="0" smtClean="0"/>
              <a:t>g.m.a.lodder@rug.nl</a:t>
            </a:r>
            <a:endParaRPr lang="en-US" b="1" dirty="0"/>
          </a:p>
        </p:txBody>
      </p:sp>
    </p:spTree>
    <p:extLst>
      <p:ext uri="{BB962C8B-B14F-4D97-AF65-F5344CB8AC3E}">
        <p14:creationId xmlns:p14="http://schemas.microsoft.com/office/powerpoint/2010/main" val="3986522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Wat is eenzaamheid?</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14" name="Picture 2" descr="https://c1.staticflickr.com/3/2002/2108603057_fc1b21f57b.jpg"/>
          <p:cNvPicPr>
            <a:picLocks noChangeAspect="1" noChangeArrowheads="1"/>
          </p:cNvPicPr>
          <p:nvPr/>
        </p:nvPicPr>
        <p:blipFill>
          <a:blip r:embed="rId4" cstate="print">
            <a:clrChange>
              <a:clrFrom>
                <a:srgbClr val="000000">
                  <a:alpha val="0"/>
                </a:srgbClr>
              </a:clrFrom>
              <a:clrTo>
                <a:srgbClr val="000000">
                  <a:alpha val="0"/>
                </a:srgbClr>
              </a:clrTo>
            </a:clrChange>
            <a:lum/>
          </a:blip>
          <a:srcRect l="6048" t="6555" r="4745" b="8232"/>
          <a:stretch>
            <a:fillRect/>
          </a:stretch>
        </p:blipFill>
        <p:spPr bwMode="auto">
          <a:xfrm>
            <a:off x="1547664" y="1628800"/>
            <a:ext cx="6696744" cy="4426662"/>
          </a:xfrm>
          <a:prstGeom prst="rect">
            <a:avLst/>
          </a:prstGeom>
          <a:noFill/>
          <a:effectLst>
            <a:softEdge rad="127000"/>
          </a:effectLst>
        </p:spPr>
      </p:pic>
      <p:sp>
        <p:nvSpPr>
          <p:cNvPr id="16" name="TextBox 15"/>
          <p:cNvSpPr txBox="1"/>
          <p:nvPr/>
        </p:nvSpPr>
        <p:spPr>
          <a:xfrm>
            <a:off x="1979712" y="2276872"/>
            <a:ext cx="5832648" cy="738664"/>
          </a:xfrm>
          <a:prstGeom prst="rect">
            <a:avLst/>
          </a:prstGeom>
          <a:solidFill>
            <a:schemeClr val="bg1">
              <a:alpha val="63922"/>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2100" b="1" dirty="0" smtClean="0">
                <a:solidFill>
                  <a:srgbClr val="C00000"/>
                </a:solidFill>
              </a:rPr>
              <a:t>Ongewild verschil tussen de relaties die men heeft</a:t>
            </a:r>
          </a:p>
          <a:p>
            <a:pPr algn="ctr"/>
            <a:r>
              <a:rPr lang="nl-NL" sz="2100" b="1" dirty="0" smtClean="0">
                <a:solidFill>
                  <a:srgbClr val="C00000"/>
                </a:solidFill>
              </a:rPr>
              <a:t>en de relaties die men zou willen hebben</a:t>
            </a:r>
          </a:p>
        </p:txBody>
      </p:sp>
      <p:pic>
        <p:nvPicPr>
          <p:cNvPr id="1027" name="Picture 3" descr="C:\Users\Gutnre\Dropbox\Gerine en Martijn\Overig\gerinestamp.png"/>
          <p:cNvPicPr>
            <a:picLocks noChangeAspect="1" noChangeArrowheads="1"/>
          </p:cNvPicPr>
          <p:nvPr/>
        </p:nvPicPr>
        <p:blipFill>
          <a:blip r:embed="rId5" cstate="print">
            <a:lum bright="-20000" contrast="40000"/>
          </a:blip>
          <a:srcRect l="8080" t="23995" r="5648" b="33314"/>
          <a:stretch>
            <a:fillRect/>
          </a:stretch>
        </p:blipFill>
        <p:spPr bwMode="auto">
          <a:xfrm rot="21078693">
            <a:off x="791137" y="3409547"/>
            <a:ext cx="5675977" cy="2808731"/>
          </a:xfrm>
          <a:prstGeom prst="rect">
            <a:avLst/>
          </a:prstGeom>
          <a:noFill/>
        </p:spPr>
      </p:pic>
    </p:spTree>
    <p:extLst>
      <p:ext uri="{BB962C8B-B14F-4D97-AF65-F5344CB8AC3E}">
        <p14:creationId xmlns:p14="http://schemas.microsoft.com/office/powerpoint/2010/main" val="1814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p:cTn id="11" dur="500" fill="hold"/>
                                        <p:tgtEl>
                                          <p:spTgt spid="1027"/>
                                        </p:tgtEl>
                                        <p:attrNameLst>
                                          <p:attrName>ppt_w</p:attrName>
                                        </p:attrNameLst>
                                      </p:cBhvr>
                                      <p:tavLst>
                                        <p:tav tm="0">
                                          <p:val>
                                            <p:fltVal val="0"/>
                                          </p:val>
                                        </p:tav>
                                        <p:tav tm="100000">
                                          <p:val>
                                            <p:strVal val="#ppt_w"/>
                                          </p:val>
                                        </p:tav>
                                      </p:tavLst>
                                    </p:anim>
                                    <p:anim calcmode="lin" valueType="num">
                                      <p:cBhvr>
                                        <p:cTn id="12" dur="500" fill="hold"/>
                                        <p:tgtEl>
                                          <p:spTgt spid="1027"/>
                                        </p:tgtEl>
                                        <p:attrNameLst>
                                          <p:attrName>ppt_h</p:attrName>
                                        </p:attrNameLst>
                                      </p:cBhvr>
                                      <p:tavLst>
                                        <p:tav tm="0">
                                          <p:val>
                                            <p:fltVal val="0"/>
                                          </p:val>
                                        </p:tav>
                                        <p:tav tm="100000">
                                          <p:val>
                                            <p:strVal val="#ppt_h"/>
                                          </p:val>
                                        </p:tav>
                                      </p:tavLst>
                                    </p:anim>
                                    <p:animEffect transition="in" filter="fade">
                                      <p:cBhvr>
                                        <p:cTn id="13" dur="500"/>
                                        <p:tgtEl>
                                          <p:spTgt spid="1027"/>
                                        </p:tgtEl>
                                      </p:cBhvr>
                                    </p:animEffect>
                                  </p:childTnLst>
                                </p:cTn>
                              </p:par>
                              <p:par>
                                <p:cTn id="14" presetID="8" presetClass="emph" presetSubtype="0" fill="hold" nodeType="withEffect">
                                  <p:stCondLst>
                                    <p:cond delay="0"/>
                                  </p:stCondLst>
                                  <p:childTnLst>
                                    <p:animRot by="21600000">
                                      <p:cBhvr>
                                        <p:cTn id="15" dur="2000" fill="hold"/>
                                        <p:tgtEl>
                                          <p:spTgt spid="1027"/>
                                        </p:tgtEl>
                                        <p:attrNameLst>
                                          <p:attrName>r</p:attrName>
                                        </p:attrNameLst>
                                      </p:cBhvr>
                                    </p:animRo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Hoort eenzaamheid er bij?</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5124" name="Picture 4" descr="Afbeeldingsresultaat voor eating chil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03" r="14264"/>
          <a:stretch/>
        </p:blipFill>
        <p:spPr bwMode="auto">
          <a:xfrm>
            <a:off x="5720343" y="1844824"/>
            <a:ext cx="3023772" cy="19800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5126" name="Picture 6" descr="Afbeeldingsresultaat voor playing children holding han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343" y="4437112"/>
            <a:ext cx="3023772" cy="19800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59632" y="5085184"/>
            <a:ext cx="3027646" cy="630942"/>
          </a:xfrm>
          <a:prstGeom prst="rect">
            <a:avLst/>
          </a:prstGeom>
          <a:solidFill>
            <a:srgbClr val="F8ECEC"/>
          </a:solidFill>
          <a:ln w="28575">
            <a:solidFill>
              <a:srgbClr val="C00000"/>
            </a:solidFill>
          </a:ln>
        </p:spPr>
        <p:txBody>
          <a:bodyPr wrap="square" rtlCol="0">
            <a:spAutoFit/>
          </a:bodyPr>
          <a:lstStyle/>
          <a:p>
            <a:pPr algn="ctr"/>
            <a:r>
              <a:rPr lang="nl-NL" sz="3500" dirty="0" smtClean="0"/>
              <a:t>Eenzaamheid</a:t>
            </a:r>
            <a:endParaRPr lang="nl-NL" sz="3500" dirty="0"/>
          </a:p>
        </p:txBody>
      </p:sp>
      <p:cxnSp>
        <p:nvCxnSpPr>
          <p:cNvPr id="24" name="Straight Arrow Connector 23"/>
          <p:cNvCxnSpPr/>
          <p:nvPr/>
        </p:nvCxnSpPr>
        <p:spPr>
          <a:xfrm>
            <a:off x="4287278" y="2825497"/>
            <a:ext cx="1433065"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59632" y="2510026"/>
            <a:ext cx="3027646" cy="630942"/>
          </a:xfrm>
          <a:prstGeom prst="rect">
            <a:avLst/>
          </a:prstGeom>
          <a:solidFill>
            <a:srgbClr val="F8ECEC"/>
          </a:solidFill>
          <a:ln w="28575">
            <a:solidFill>
              <a:srgbClr val="C00000"/>
            </a:solidFill>
          </a:ln>
        </p:spPr>
        <p:txBody>
          <a:bodyPr wrap="square" rtlCol="0">
            <a:spAutoFit/>
          </a:bodyPr>
          <a:lstStyle/>
          <a:p>
            <a:pPr algn="ctr"/>
            <a:r>
              <a:rPr lang="nl-NL" sz="3500" dirty="0" smtClean="0"/>
              <a:t>Honger</a:t>
            </a:r>
            <a:endParaRPr lang="nl-NL" sz="3500" dirty="0"/>
          </a:p>
        </p:txBody>
      </p:sp>
      <p:cxnSp>
        <p:nvCxnSpPr>
          <p:cNvPr id="30" name="Straight Arrow Connector 29"/>
          <p:cNvCxnSpPr/>
          <p:nvPr/>
        </p:nvCxnSpPr>
        <p:spPr>
          <a:xfrm>
            <a:off x="4283968" y="5429789"/>
            <a:ext cx="1433065"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688" y="2881636"/>
            <a:ext cx="6809675" cy="231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8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Hoort eenzaamheid er bij?</a:t>
            </a:r>
            <a:endParaRPr lang="nl-NL" sz="4400" dirty="0"/>
          </a:p>
        </p:txBody>
      </p:sp>
      <p:pic>
        <p:nvPicPr>
          <p:cNvPr id="5128" name="Picture 8" descr="you were created for me and by me. you were created for my seclusion. you were created by venomous defense. you are made of fear and lies. fear of unrequited promises and losing trust so seldom given. you've been forming my entire life. stronger and strong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4" t="4809" r="3532" b="3345"/>
          <a:stretch/>
        </p:blipFill>
        <p:spPr bwMode="auto">
          <a:xfrm>
            <a:off x="5707429" y="2060848"/>
            <a:ext cx="3297987" cy="4040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50028" y="5085184"/>
            <a:ext cx="3027646" cy="630942"/>
          </a:xfrm>
          <a:prstGeom prst="rect">
            <a:avLst/>
          </a:prstGeom>
          <a:solidFill>
            <a:srgbClr val="F8ECEC"/>
          </a:solidFill>
          <a:ln w="28575">
            <a:solidFill>
              <a:srgbClr val="C00000"/>
            </a:solidFill>
          </a:ln>
        </p:spPr>
        <p:txBody>
          <a:bodyPr wrap="square" rtlCol="0">
            <a:spAutoFit/>
          </a:bodyPr>
          <a:lstStyle/>
          <a:p>
            <a:pPr algn="ctr"/>
            <a:r>
              <a:rPr lang="nl-NL" sz="3500" dirty="0" smtClean="0"/>
              <a:t>Eenzaamheid</a:t>
            </a:r>
            <a:endParaRPr lang="nl-NL" sz="3500" dirty="0"/>
          </a:p>
        </p:txBody>
      </p:sp>
      <p:cxnSp>
        <p:nvCxnSpPr>
          <p:cNvPr id="17" name="Straight Arrow Connector 16"/>
          <p:cNvCxnSpPr/>
          <p:nvPr/>
        </p:nvCxnSpPr>
        <p:spPr>
          <a:xfrm>
            <a:off x="4274364" y="5429789"/>
            <a:ext cx="1433065"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rot="16200000">
            <a:off x="3767327" y="2552315"/>
            <a:ext cx="2833486" cy="4824537"/>
          </a:xfrm>
          <a:prstGeom prst="arc">
            <a:avLst>
              <a:gd name="adj1" fmla="val 16154003"/>
              <a:gd name="adj2" fmla="val 1266349"/>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3" name="Straight Arrow Connector 22"/>
          <p:cNvCxnSpPr>
            <a:stCxn id="20" idx="0"/>
          </p:cNvCxnSpPr>
          <p:nvPr/>
        </p:nvCxnSpPr>
        <p:spPr>
          <a:xfrm flipH="1">
            <a:off x="2771210" y="4996854"/>
            <a:ext cx="1218" cy="8833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ircle(out)">
                                      <p:cBhvr>
                                        <p:cTn id="7" dur="2000"/>
                                        <p:tgtEl>
                                          <p:spTgt spid="51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smtClean="0"/>
              <a:t>Is eenzaamheid een probleem?</a:t>
            </a:r>
            <a:endParaRPr lang="nl-NL" sz="440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13" name="Picture 2" descr="C:\Users\u524125\Desktop\Promotie\Onderwijs\Gedragsproblemen\Ondersteuning\gevolgen van eenzaamheid.JPG"/>
          <p:cNvPicPr>
            <a:picLocks noChangeAspect="1" noChangeArrowheads="1"/>
          </p:cNvPicPr>
          <p:nvPr/>
        </p:nvPicPr>
        <p:blipFill>
          <a:blip r:embed="rId4" cstate="print"/>
          <a:srcRect/>
          <a:stretch>
            <a:fillRect/>
          </a:stretch>
        </p:blipFill>
        <p:spPr bwMode="auto">
          <a:xfrm>
            <a:off x="1297334" y="1809344"/>
            <a:ext cx="7307114" cy="471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9592" y="283295"/>
            <a:ext cx="7344816" cy="769441"/>
          </a:xfrm>
          <a:prstGeom prst="rect">
            <a:avLst/>
          </a:prstGeom>
          <a:noFill/>
        </p:spPr>
        <p:txBody>
          <a:bodyPr wrap="square" rtlCol="0">
            <a:spAutoFit/>
          </a:bodyPr>
          <a:lstStyle/>
          <a:p>
            <a:r>
              <a:rPr lang="nl-NL" sz="4400" dirty="0" smtClean="0"/>
              <a:t>Zijn jongeren wel eenzaam?</a:t>
            </a:r>
            <a:endParaRPr lang="nl-NL" sz="4400" dirty="0"/>
          </a:p>
        </p:txBody>
      </p:sp>
      <p:sp>
        <p:nvSpPr>
          <p:cNvPr id="10" name="TextBox 9"/>
          <p:cNvSpPr txBox="1"/>
          <p:nvPr/>
        </p:nvSpPr>
        <p:spPr>
          <a:xfrm>
            <a:off x="1187624" y="1844824"/>
            <a:ext cx="6264696" cy="923330"/>
          </a:xfrm>
          <a:prstGeom prst="rect">
            <a:avLst/>
          </a:prstGeom>
          <a:noFill/>
        </p:spPr>
        <p:txBody>
          <a:bodyPr wrap="square" rtlCol="0">
            <a:spAutoFit/>
          </a:bodyPr>
          <a:lstStyle/>
          <a:p>
            <a:endParaRPr lang="nl-NL" dirty="0" smtClean="0"/>
          </a:p>
          <a:p>
            <a:endParaRPr lang="nl-NL" dirty="0" smtClean="0"/>
          </a:p>
          <a:p>
            <a:endParaRPr lang="nl-NL" dirty="0"/>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933204"/>
            <a:ext cx="6559116" cy="423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6200000">
            <a:off x="373670" y="3892025"/>
            <a:ext cx="2439161" cy="523220"/>
          </a:xfrm>
          <a:prstGeom prst="rect">
            <a:avLst/>
          </a:prstGeom>
          <a:noFill/>
        </p:spPr>
        <p:txBody>
          <a:bodyPr wrap="square" rtlCol="0">
            <a:spAutoFit/>
          </a:bodyPr>
          <a:lstStyle/>
          <a:p>
            <a:r>
              <a:rPr lang="nl-NL" sz="2800" dirty="0" smtClean="0"/>
              <a:t>Eenzaamheid</a:t>
            </a:r>
            <a:endParaRPr lang="nl-NL" sz="2800" dirty="0"/>
          </a:p>
        </p:txBody>
      </p:sp>
      <p:sp>
        <p:nvSpPr>
          <p:cNvPr id="4" name="TextBox 3"/>
          <p:cNvSpPr txBox="1"/>
          <p:nvPr/>
        </p:nvSpPr>
        <p:spPr>
          <a:xfrm>
            <a:off x="2267744" y="5949280"/>
            <a:ext cx="5184576" cy="523220"/>
          </a:xfrm>
          <a:prstGeom prst="rect">
            <a:avLst/>
          </a:prstGeom>
          <a:noFill/>
        </p:spPr>
        <p:txBody>
          <a:bodyPr wrap="square" rtlCol="0">
            <a:spAutoFit/>
          </a:bodyPr>
          <a:lstStyle/>
          <a:p>
            <a:r>
              <a:rPr lang="nl-NL" sz="2800" dirty="0" smtClean="0"/>
              <a:t>Leeftijd</a:t>
            </a:r>
            <a:endParaRPr lang="nl-N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868" y="5356051"/>
            <a:ext cx="647700" cy="1457325"/>
          </a:xfrm>
          <a:prstGeom prst="rect">
            <a:avLst/>
          </a:prstGeom>
          <a:noFill/>
          <a:ln w="9525">
            <a:noFill/>
            <a:miter lim="800000"/>
            <a:headEnd/>
            <a:tailEnd/>
          </a:ln>
        </p:spPr>
      </p:pic>
      <p:cxnSp>
        <p:nvCxnSpPr>
          <p:cNvPr id="7" name="Straight Connector 6"/>
          <p:cNvCxnSpPr/>
          <p:nvPr/>
        </p:nvCxnSpPr>
        <p:spPr>
          <a:xfrm>
            <a:off x="755576" y="-27384"/>
            <a:ext cx="0" cy="687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685" y="1340768"/>
            <a:ext cx="8561315" cy="0"/>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6" y="1340768"/>
            <a:ext cx="468000" cy="1041"/>
          </a:xfrm>
          <a:prstGeom prst="line">
            <a:avLst/>
          </a:prstGeom>
          <a:ln w="2413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576" y="232445"/>
            <a:ext cx="7344816" cy="769441"/>
          </a:xfrm>
          <a:prstGeom prst="rect">
            <a:avLst/>
          </a:prstGeom>
          <a:noFill/>
        </p:spPr>
        <p:txBody>
          <a:bodyPr wrap="square" rtlCol="0">
            <a:spAutoFit/>
          </a:bodyPr>
          <a:lstStyle/>
          <a:p>
            <a:r>
              <a:rPr lang="nl-NL" sz="4400" dirty="0" smtClean="0"/>
              <a:t>Zijn jongeren wel eenzaam?</a:t>
            </a:r>
            <a:endParaRPr lang="nl-NL" sz="4400" dirty="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99" r="3275"/>
          <a:stretch/>
        </p:blipFill>
        <p:spPr bwMode="auto">
          <a:xfrm>
            <a:off x="1475292" y="1844823"/>
            <a:ext cx="7308304" cy="395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rot="16200000">
            <a:off x="-58378" y="3522875"/>
            <a:ext cx="2439161" cy="523220"/>
          </a:xfrm>
          <a:prstGeom prst="rect">
            <a:avLst/>
          </a:prstGeom>
          <a:noFill/>
        </p:spPr>
        <p:txBody>
          <a:bodyPr wrap="square" rtlCol="0">
            <a:spAutoFit/>
          </a:bodyPr>
          <a:lstStyle/>
          <a:p>
            <a:r>
              <a:rPr lang="nl-NL" sz="2800" dirty="0" smtClean="0"/>
              <a:t>% Eenzaam</a:t>
            </a:r>
            <a:endParaRPr lang="nl-NL" sz="2800" dirty="0"/>
          </a:p>
        </p:txBody>
      </p:sp>
      <p:sp>
        <p:nvSpPr>
          <p:cNvPr id="16" name="TextBox 15"/>
          <p:cNvSpPr txBox="1"/>
          <p:nvPr/>
        </p:nvSpPr>
        <p:spPr>
          <a:xfrm>
            <a:off x="2267744" y="5796394"/>
            <a:ext cx="5184576" cy="523220"/>
          </a:xfrm>
          <a:prstGeom prst="rect">
            <a:avLst/>
          </a:prstGeom>
          <a:noFill/>
        </p:spPr>
        <p:txBody>
          <a:bodyPr wrap="square" rtlCol="0">
            <a:spAutoFit/>
          </a:bodyPr>
          <a:lstStyle/>
          <a:p>
            <a:r>
              <a:rPr lang="nl-NL" sz="2800" dirty="0" smtClean="0"/>
              <a:t>Leeftijd</a:t>
            </a:r>
            <a:endParaRPr lang="nl-NL" sz="2800" dirty="0"/>
          </a:p>
        </p:txBody>
      </p:sp>
    </p:spTree>
    <p:extLst>
      <p:ext uri="{BB962C8B-B14F-4D97-AF65-F5344CB8AC3E}">
        <p14:creationId xmlns:p14="http://schemas.microsoft.com/office/powerpoint/2010/main" val="1656336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2650</TotalTime>
  <Words>1497</Words>
  <Application>Microsoft Office PowerPoint</Application>
  <PresentationFormat>On-screen Show (4:3)</PresentationFormat>
  <Paragraphs>296</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Eenzaamheid bij jongeren Inzichten uit onderzoek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titelpagina</dc:title>
  <dc:creator>Gerine</dc:creator>
  <cp:lastModifiedBy>Gerine Lodder</cp:lastModifiedBy>
  <cp:revision>191</cp:revision>
  <dcterms:created xsi:type="dcterms:W3CDTF">2016-04-06T13:40:40Z</dcterms:created>
  <dcterms:modified xsi:type="dcterms:W3CDTF">2017-10-11T13:35:50Z</dcterms:modified>
</cp:coreProperties>
</file>