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</p:sldMasterIdLst>
  <p:notesMasterIdLst>
    <p:notesMasterId r:id="rId16"/>
  </p:notesMasterIdLst>
  <p:sldIdLst>
    <p:sldId id="304" r:id="rId5"/>
    <p:sldId id="262" r:id="rId6"/>
    <p:sldId id="300" r:id="rId7"/>
    <p:sldId id="305" r:id="rId8"/>
    <p:sldId id="306" r:id="rId9"/>
    <p:sldId id="307" r:id="rId10"/>
    <p:sldId id="308" r:id="rId11"/>
    <p:sldId id="309" r:id="rId12"/>
    <p:sldId id="310" r:id="rId13"/>
    <p:sldId id="311" r:id="rId14"/>
    <p:sldId id="26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st, Evert van" initials="REv" lastIdx="1" clrIdx="0">
    <p:extLst>
      <p:ext uri="{19B8F6BF-5375-455C-9EA6-DF929625EA0E}">
        <p15:presenceInfo xmlns:p15="http://schemas.microsoft.com/office/powerpoint/2012/main" userId="S::E.vanRest@movisie.nl::a7f3055c-f5cf-49fe-a398-1dc8d0466e9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3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4.xml" Id="rId8" /><Relationship Type="http://schemas.openxmlformats.org/officeDocument/2006/relationships/slide" Target="slides/slide9.xml" Id="rId13" /><Relationship Type="http://schemas.openxmlformats.org/officeDocument/2006/relationships/presProps" Target="presProps.xml" Id="rId18" /><Relationship Type="http://schemas.openxmlformats.org/officeDocument/2006/relationships/customXml" Target="../customXml/item3.xml" Id="rId3" /><Relationship Type="http://schemas.openxmlformats.org/officeDocument/2006/relationships/tableStyles" Target="tableStyles.xml" Id="rId21" /><Relationship Type="http://schemas.openxmlformats.org/officeDocument/2006/relationships/slide" Target="slides/slide3.xml" Id="rId7" /><Relationship Type="http://schemas.openxmlformats.org/officeDocument/2006/relationships/slide" Target="slides/slide8.xml" Id="rId12" /><Relationship Type="http://schemas.openxmlformats.org/officeDocument/2006/relationships/commentAuthors" Target="commentAuthors.xml" Id="rId17" /><Relationship Type="http://schemas.openxmlformats.org/officeDocument/2006/relationships/customXml" Target="../customXml/item2.xml" Id="rId2" /><Relationship Type="http://schemas.openxmlformats.org/officeDocument/2006/relationships/notesMaster" Target="notesMasters/notesMaster1.xml" Id="rId16" /><Relationship Type="http://schemas.openxmlformats.org/officeDocument/2006/relationships/theme" Target="theme/theme1.xml" Id="rId20" /><Relationship Type="http://schemas.openxmlformats.org/officeDocument/2006/relationships/customXml" Target="../customXml/item1.xml" Id="rId1" /><Relationship Type="http://schemas.openxmlformats.org/officeDocument/2006/relationships/slide" Target="slides/slide2.xml" Id="rId6" /><Relationship Type="http://schemas.openxmlformats.org/officeDocument/2006/relationships/slide" Target="slides/slide7.xml" Id="rId11" /><Relationship Type="http://schemas.openxmlformats.org/officeDocument/2006/relationships/slide" Target="slides/slide1.xml" Id="rId5" /><Relationship Type="http://schemas.openxmlformats.org/officeDocument/2006/relationships/slide" Target="slides/slide11.xml" Id="rId15" /><Relationship Type="http://schemas.openxmlformats.org/officeDocument/2006/relationships/slide" Target="slides/slide6.xml" Id="rId10" /><Relationship Type="http://schemas.openxmlformats.org/officeDocument/2006/relationships/viewProps" Target="viewProps.xml" Id="rId19" /><Relationship Type="http://schemas.openxmlformats.org/officeDocument/2006/relationships/slideMaster" Target="slideMasters/slideMaster1.xml" Id="rId4" /><Relationship Type="http://schemas.openxmlformats.org/officeDocument/2006/relationships/slide" Target="slides/slide5.xml" Id="rId9" /><Relationship Type="http://schemas.openxmlformats.org/officeDocument/2006/relationships/slide" Target="slides/slide10.xml" Id="rId14" 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6-23T20:48:19.732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76149C-FD0F-4502-9A80-E1476EA23153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D17A969D-3763-4659-AC45-A6DFA562094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nl-NL" dirty="0"/>
            <a:t>Microfoon graag uit i.v.m. achtergrond ruis.</a:t>
          </a:r>
          <a:endParaRPr lang="en-US" dirty="0"/>
        </a:p>
      </dgm:t>
    </dgm:pt>
    <dgm:pt modelId="{69FE8751-78F2-47CB-A9EC-D8803ED4628E}" type="parTrans" cxnId="{8BDEDD98-C05B-4A9E-8360-F7C2CF27931E}">
      <dgm:prSet/>
      <dgm:spPr/>
      <dgm:t>
        <a:bodyPr/>
        <a:lstStyle/>
        <a:p>
          <a:endParaRPr lang="en-US"/>
        </a:p>
      </dgm:t>
    </dgm:pt>
    <dgm:pt modelId="{7F11EF2B-C319-40A7-B158-8207B65D13D0}" type="sibTrans" cxnId="{8BDEDD98-C05B-4A9E-8360-F7C2CF27931E}">
      <dgm:prSet/>
      <dgm:spPr/>
      <dgm:t>
        <a:bodyPr/>
        <a:lstStyle/>
        <a:p>
          <a:endParaRPr lang="en-US"/>
        </a:p>
      </dgm:t>
    </dgm:pt>
    <dgm:pt modelId="{92963B2A-A030-49B0-82A3-4CAC317627F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nl-NL" dirty="0"/>
            <a:t>Toestemming </a:t>
          </a:r>
        </a:p>
        <a:p>
          <a:pPr>
            <a:lnSpc>
              <a:spcPct val="100000"/>
            </a:lnSpc>
            <a:defRPr cap="all"/>
          </a:pPr>
          <a:r>
            <a:rPr lang="nl-NL" dirty="0"/>
            <a:t>voor video- en audio-opname </a:t>
          </a:r>
        </a:p>
        <a:p>
          <a:pPr>
            <a:lnSpc>
              <a:spcPct val="100000"/>
            </a:lnSpc>
            <a:defRPr cap="all"/>
          </a:pPr>
          <a:r>
            <a:rPr lang="nl-NL" dirty="0"/>
            <a:t>van het college. </a:t>
          </a:r>
        </a:p>
        <a:p>
          <a:pPr>
            <a:lnSpc>
              <a:spcPct val="100000"/>
            </a:lnSpc>
            <a:defRPr cap="all"/>
          </a:pPr>
          <a:r>
            <a:rPr lang="nl-NL" dirty="0"/>
            <a:t>Mocht je niet in beeld willen, kun je je camera uitzetten.</a:t>
          </a:r>
          <a:endParaRPr lang="en-US" dirty="0"/>
        </a:p>
      </dgm:t>
    </dgm:pt>
    <dgm:pt modelId="{958EE5F6-211C-453B-8D6A-CC32DEBBCBFF}" type="parTrans" cxnId="{01B1DC15-12E3-4227-B64E-74778D7BD9AE}">
      <dgm:prSet/>
      <dgm:spPr/>
      <dgm:t>
        <a:bodyPr/>
        <a:lstStyle/>
        <a:p>
          <a:endParaRPr lang="nl-NL"/>
        </a:p>
      </dgm:t>
    </dgm:pt>
    <dgm:pt modelId="{4121CA31-26BC-4DA3-BF7D-F2E69BE0E92E}" type="sibTrans" cxnId="{01B1DC15-12E3-4227-B64E-74778D7BD9AE}">
      <dgm:prSet/>
      <dgm:spPr/>
      <dgm:t>
        <a:bodyPr/>
        <a:lstStyle/>
        <a:p>
          <a:endParaRPr lang="nl-NL"/>
        </a:p>
      </dgm:t>
    </dgm:pt>
    <dgm:pt modelId="{23A75DC2-5A49-4B63-9CED-C254047A44D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nl-NL"/>
            <a:t>Chat functie voor vragen </a:t>
          </a:r>
          <a:endParaRPr lang="en-US"/>
        </a:p>
      </dgm:t>
    </dgm:pt>
    <dgm:pt modelId="{2B5821CF-7698-4871-9BEA-03217C18E67F}" type="parTrans" cxnId="{91704A1D-7740-49AF-800A-EDA2BEF233C3}">
      <dgm:prSet/>
      <dgm:spPr/>
      <dgm:t>
        <a:bodyPr/>
        <a:lstStyle/>
        <a:p>
          <a:endParaRPr lang="nl-NL"/>
        </a:p>
      </dgm:t>
    </dgm:pt>
    <dgm:pt modelId="{1FB7C99D-0736-4392-A17D-4CE16CCBB1AD}" type="sibTrans" cxnId="{91704A1D-7740-49AF-800A-EDA2BEF233C3}">
      <dgm:prSet/>
      <dgm:spPr/>
      <dgm:t>
        <a:bodyPr/>
        <a:lstStyle/>
        <a:p>
          <a:endParaRPr lang="nl-NL"/>
        </a:p>
      </dgm:t>
    </dgm:pt>
    <dgm:pt modelId="{75D090DA-181C-48A6-BA10-A82908B4CB3B}" type="pres">
      <dgm:prSet presAssocID="{9376149C-FD0F-4502-9A80-E1476EA23153}" presName="root" presStyleCnt="0">
        <dgm:presLayoutVars>
          <dgm:dir/>
          <dgm:resizeHandles val="exact"/>
        </dgm:presLayoutVars>
      </dgm:prSet>
      <dgm:spPr/>
    </dgm:pt>
    <dgm:pt modelId="{281BA5EC-73AC-4BEA-85F1-DAC32CBDCEA0}" type="pres">
      <dgm:prSet presAssocID="{D17A969D-3763-4659-AC45-A6DFA5620947}" presName="compNode" presStyleCnt="0"/>
      <dgm:spPr/>
    </dgm:pt>
    <dgm:pt modelId="{8EA3D822-1F30-45E3-81E5-5C6664F32DB4}" type="pres">
      <dgm:prSet presAssocID="{D17A969D-3763-4659-AC45-A6DFA5620947}" presName="iconBgRect" presStyleLbl="bgShp" presStyleIdx="0" presStyleCnt="3"/>
      <dgm:spPr/>
    </dgm:pt>
    <dgm:pt modelId="{3B87280B-0F7F-488C-A080-9709E897C0F8}" type="pres">
      <dgm:prSet presAssocID="{D17A969D-3763-4659-AC45-A6DFA562094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crophone"/>
        </a:ext>
      </dgm:extLst>
    </dgm:pt>
    <dgm:pt modelId="{1FE75D88-A9B8-4704-84C2-28D5EAC549FA}" type="pres">
      <dgm:prSet presAssocID="{D17A969D-3763-4659-AC45-A6DFA5620947}" presName="spaceRect" presStyleCnt="0"/>
      <dgm:spPr/>
    </dgm:pt>
    <dgm:pt modelId="{BB25CCFC-EF62-440C-9D55-5A0303498D1E}" type="pres">
      <dgm:prSet presAssocID="{D17A969D-3763-4659-AC45-A6DFA5620947}" presName="textRect" presStyleLbl="revTx" presStyleIdx="0" presStyleCnt="3">
        <dgm:presLayoutVars>
          <dgm:chMax val="1"/>
          <dgm:chPref val="1"/>
        </dgm:presLayoutVars>
      </dgm:prSet>
      <dgm:spPr/>
    </dgm:pt>
    <dgm:pt modelId="{BD22BE2C-FA92-436A-B51F-F89FBB40B515}" type="pres">
      <dgm:prSet presAssocID="{7F11EF2B-C319-40A7-B158-8207B65D13D0}" presName="sibTrans" presStyleCnt="0"/>
      <dgm:spPr/>
    </dgm:pt>
    <dgm:pt modelId="{960498AB-6161-45D6-9703-0705E533C684}" type="pres">
      <dgm:prSet presAssocID="{92963B2A-A030-49B0-82A3-4CAC317627F3}" presName="compNode" presStyleCnt="0"/>
      <dgm:spPr/>
    </dgm:pt>
    <dgm:pt modelId="{B96598D5-59F2-4486-8275-990CEACB6027}" type="pres">
      <dgm:prSet presAssocID="{92963B2A-A030-49B0-82A3-4CAC317627F3}" presName="iconBgRect" presStyleLbl="bgShp" presStyleIdx="1" presStyleCnt="3"/>
      <dgm:spPr/>
    </dgm:pt>
    <dgm:pt modelId="{267355C1-69D0-4303-AC9B-7A8023F90BC9}" type="pres">
      <dgm:prSet presAssocID="{92963B2A-A030-49B0-82A3-4CAC317627F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mera"/>
        </a:ext>
      </dgm:extLst>
    </dgm:pt>
    <dgm:pt modelId="{E4EB6E79-58D4-489A-91EE-10E5AFFD3C90}" type="pres">
      <dgm:prSet presAssocID="{92963B2A-A030-49B0-82A3-4CAC317627F3}" presName="spaceRect" presStyleCnt="0"/>
      <dgm:spPr/>
    </dgm:pt>
    <dgm:pt modelId="{8C63F59C-DFC8-4F44-8CA9-E828F486C8F0}" type="pres">
      <dgm:prSet presAssocID="{92963B2A-A030-49B0-82A3-4CAC317627F3}" presName="textRect" presStyleLbl="revTx" presStyleIdx="1" presStyleCnt="3" custScaleY="152812">
        <dgm:presLayoutVars>
          <dgm:chMax val="1"/>
          <dgm:chPref val="1"/>
        </dgm:presLayoutVars>
      </dgm:prSet>
      <dgm:spPr/>
    </dgm:pt>
    <dgm:pt modelId="{C785967A-7040-4650-A933-EC2F4D86CCAC}" type="pres">
      <dgm:prSet presAssocID="{4121CA31-26BC-4DA3-BF7D-F2E69BE0E92E}" presName="sibTrans" presStyleCnt="0"/>
      <dgm:spPr/>
    </dgm:pt>
    <dgm:pt modelId="{A0DB5501-ECB2-4215-A88E-10DCCB0E9E7D}" type="pres">
      <dgm:prSet presAssocID="{23A75DC2-5A49-4B63-9CED-C254047A44DD}" presName="compNode" presStyleCnt="0"/>
      <dgm:spPr/>
    </dgm:pt>
    <dgm:pt modelId="{C1073A94-13F8-4CE9-A575-45434561168D}" type="pres">
      <dgm:prSet presAssocID="{23A75DC2-5A49-4B63-9CED-C254047A44DD}" presName="iconBgRect" presStyleLbl="bgShp" presStyleIdx="2" presStyleCnt="3"/>
      <dgm:spPr/>
    </dgm:pt>
    <dgm:pt modelId="{D7311C3A-A557-4A55-906D-87ADF8C00D5B}" type="pres">
      <dgm:prSet presAssocID="{23A75DC2-5A49-4B63-9CED-C254047A44D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265358FE-9D0B-4907-9650-AF74EC859C3B}" type="pres">
      <dgm:prSet presAssocID="{23A75DC2-5A49-4B63-9CED-C254047A44DD}" presName="spaceRect" presStyleCnt="0"/>
      <dgm:spPr/>
    </dgm:pt>
    <dgm:pt modelId="{8E92A8D0-384E-406F-B879-4B4FA5A6480C}" type="pres">
      <dgm:prSet presAssocID="{23A75DC2-5A49-4B63-9CED-C254047A44DD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01B1DC15-12E3-4227-B64E-74778D7BD9AE}" srcId="{9376149C-FD0F-4502-9A80-E1476EA23153}" destId="{92963B2A-A030-49B0-82A3-4CAC317627F3}" srcOrd="1" destOrd="0" parTransId="{958EE5F6-211C-453B-8D6A-CC32DEBBCBFF}" sibTransId="{4121CA31-26BC-4DA3-BF7D-F2E69BE0E92E}"/>
    <dgm:cxn modelId="{91704A1D-7740-49AF-800A-EDA2BEF233C3}" srcId="{9376149C-FD0F-4502-9A80-E1476EA23153}" destId="{23A75DC2-5A49-4B63-9CED-C254047A44DD}" srcOrd="2" destOrd="0" parTransId="{2B5821CF-7698-4871-9BEA-03217C18E67F}" sibTransId="{1FB7C99D-0736-4392-A17D-4CE16CCBB1AD}"/>
    <dgm:cxn modelId="{146E9056-E59D-4073-9E7B-51272CC5285A}" type="presOf" srcId="{23A75DC2-5A49-4B63-9CED-C254047A44DD}" destId="{8E92A8D0-384E-406F-B879-4B4FA5A6480C}" srcOrd="0" destOrd="0" presId="urn:microsoft.com/office/officeart/2018/5/layout/IconCircleLabelList"/>
    <dgm:cxn modelId="{9585DD79-521B-4FE0-9118-350D580CE6BC}" type="presOf" srcId="{9376149C-FD0F-4502-9A80-E1476EA23153}" destId="{75D090DA-181C-48A6-BA10-A82908B4CB3B}" srcOrd="0" destOrd="0" presId="urn:microsoft.com/office/officeart/2018/5/layout/IconCircleLabelList"/>
    <dgm:cxn modelId="{8FE70796-0DE3-44A5-A18F-844EA7188A33}" type="presOf" srcId="{92963B2A-A030-49B0-82A3-4CAC317627F3}" destId="{8C63F59C-DFC8-4F44-8CA9-E828F486C8F0}" srcOrd="0" destOrd="0" presId="urn:microsoft.com/office/officeart/2018/5/layout/IconCircleLabelList"/>
    <dgm:cxn modelId="{8BDEDD98-C05B-4A9E-8360-F7C2CF27931E}" srcId="{9376149C-FD0F-4502-9A80-E1476EA23153}" destId="{D17A969D-3763-4659-AC45-A6DFA5620947}" srcOrd="0" destOrd="0" parTransId="{69FE8751-78F2-47CB-A9EC-D8803ED4628E}" sibTransId="{7F11EF2B-C319-40A7-B158-8207B65D13D0}"/>
    <dgm:cxn modelId="{8F3EFFF8-A78A-4879-9171-25DE05921D74}" type="presOf" srcId="{D17A969D-3763-4659-AC45-A6DFA5620947}" destId="{BB25CCFC-EF62-440C-9D55-5A0303498D1E}" srcOrd="0" destOrd="0" presId="urn:microsoft.com/office/officeart/2018/5/layout/IconCircleLabelList"/>
    <dgm:cxn modelId="{8367C476-5381-4BB8-82BF-43C28703BEAB}" type="presParOf" srcId="{75D090DA-181C-48A6-BA10-A82908B4CB3B}" destId="{281BA5EC-73AC-4BEA-85F1-DAC32CBDCEA0}" srcOrd="0" destOrd="0" presId="urn:microsoft.com/office/officeart/2018/5/layout/IconCircleLabelList"/>
    <dgm:cxn modelId="{8D6FA575-7617-4FC6-BAF6-787D3E0DBE8C}" type="presParOf" srcId="{281BA5EC-73AC-4BEA-85F1-DAC32CBDCEA0}" destId="{8EA3D822-1F30-45E3-81E5-5C6664F32DB4}" srcOrd="0" destOrd="0" presId="urn:microsoft.com/office/officeart/2018/5/layout/IconCircleLabelList"/>
    <dgm:cxn modelId="{D6C46D72-2BBB-4380-80F2-380A74CCB100}" type="presParOf" srcId="{281BA5EC-73AC-4BEA-85F1-DAC32CBDCEA0}" destId="{3B87280B-0F7F-488C-A080-9709E897C0F8}" srcOrd="1" destOrd="0" presId="urn:microsoft.com/office/officeart/2018/5/layout/IconCircleLabelList"/>
    <dgm:cxn modelId="{397A3D3E-F6E5-4386-96F4-BC1BF840C8BE}" type="presParOf" srcId="{281BA5EC-73AC-4BEA-85F1-DAC32CBDCEA0}" destId="{1FE75D88-A9B8-4704-84C2-28D5EAC549FA}" srcOrd="2" destOrd="0" presId="urn:microsoft.com/office/officeart/2018/5/layout/IconCircleLabelList"/>
    <dgm:cxn modelId="{6CCA15DE-7D69-452C-94E4-D5F6433F8565}" type="presParOf" srcId="{281BA5EC-73AC-4BEA-85F1-DAC32CBDCEA0}" destId="{BB25CCFC-EF62-440C-9D55-5A0303498D1E}" srcOrd="3" destOrd="0" presId="urn:microsoft.com/office/officeart/2018/5/layout/IconCircleLabelList"/>
    <dgm:cxn modelId="{D60E2F79-10A3-4E88-A7B2-D24E5F8855CE}" type="presParOf" srcId="{75D090DA-181C-48A6-BA10-A82908B4CB3B}" destId="{BD22BE2C-FA92-436A-B51F-F89FBB40B515}" srcOrd="1" destOrd="0" presId="urn:microsoft.com/office/officeart/2018/5/layout/IconCircleLabelList"/>
    <dgm:cxn modelId="{37FFF2E7-2B02-481B-BE40-2DF009FCC9FD}" type="presParOf" srcId="{75D090DA-181C-48A6-BA10-A82908B4CB3B}" destId="{960498AB-6161-45D6-9703-0705E533C684}" srcOrd="2" destOrd="0" presId="urn:microsoft.com/office/officeart/2018/5/layout/IconCircleLabelList"/>
    <dgm:cxn modelId="{7285DAA8-EB95-42E4-AA3D-F98ABC996B8B}" type="presParOf" srcId="{960498AB-6161-45D6-9703-0705E533C684}" destId="{B96598D5-59F2-4486-8275-990CEACB6027}" srcOrd="0" destOrd="0" presId="urn:microsoft.com/office/officeart/2018/5/layout/IconCircleLabelList"/>
    <dgm:cxn modelId="{429CDF60-1C00-49FD-859C-56B085D15AA0}" type="presParOf" srcId="{960498AB-6161-45D6-9703-0705E533C684}" destId="{267355C1-69D0-4303-AC9B-7A8023F90BC9}" srcOrd="1" destOrd="0" presId="urn:microsoft.com/office/officeart/2018/5/layout/IconCircleLabelList"/>
    <dgm:cxn modelId="{1DB1E57A-51EE-402C-9E6E-B7A047AC502D}" type="presParOf" srcId="{960498AB-6161-45D6-9703-0705E533C684}" destId="{E4EB6E79-58D4-489A-91EE-10E5AFFD3C90}" srcOrd="2" destOrd="0" presId="urn:microsoft.com/office/officeart/2018/5/layout/IconCircleLabelList"/>
    <dgm:cxn modelId="{CC2DBC2E-704D-41ED-9DC4-E7A9AC664B6F}" type="presParOf" srcId="{960498AB-6161-45D6-9703-0705E533C684}" destId="{8C63F59C-DFC8-4F44-8CA9-E828F486C8F0}" srcOrd="3" destOrd="0" presId="urn:microsoft.com/office/officeart/2018/5/layout/IconCircleLabelList"/>
    <dgm:cxn modelId="{71BB288D-F406-4AB3-ADFD-9E474AF5083B}" type="presParOf" srcId="{75D090DA-181C-48A6-BA10-A82908B4CB3B}" destId="{C785967A-7040-4650-A933-EC2F4D86CCAC}" srcOrd="3" destOrd="0" presId="urn:microsoft.com/office/officeart/2018/5/layout/IconCircleLabelList"/>
    <dgm:cxn modelId="{5792E406-8D98-4ADD-9A81-9DAE5A207327}" type="presParOf" srcId="{75D090DA-181C-48A6-BA10-A82908B4CB3B}" destId="{A0DB5501-ECB2-4215-A88E-10DCCB0E9E7D}" srcOrd="4" destOrd="0" presId="urn:microsoft.com/office/officeart/2018/5/layout/IconCircleLabelList"/>
    <dgm:cxn modelId="{B5DDAF86-A46D-4064-A25B-3173C0929AF1}" type="presParOf" srcId="{A0DB5501-ECB2-4215-A88E-10DCCB0E9E7D}" destId="{C1073A94-13F8-4CE9-A575-45434561168D}" srcOrd="0" destOrd="0" presId="urn:microsoft.com/office/officeart/2018/5/layout/IconCircleLabelList"/>
    <dgm:cxn modelId="{6779541A-DF69-462F-B44A-F70D07B5E884}" type="presParOf" srcId="{A0DB5501-ECB2-4215-A88E-10DCCB0E9E7D}" destId="{D7311C3A-A557-4A55-906D-87ADF8C00D5B}" srcOrd="1" destOrd="0" presId="urn:microsoft.com/office/officeart/2018/5/layout/IconCircleLabelList"/>
    <dgm:cxn modelId="{946F580C-DEE9-413C-AC25-A180BE3EE0E3}" type="presParOf" srcId="{A0DB5501-ECB2-4215-A88E-10DCCB0E9E7D}" destId="{265358FE-9D0B-4907-9650-AF74EC859C3B}" srcOrd="2" destOrd="0" presId="urn:microsoft.com/office/officeart/2018/5/layout/IconCircleLabelList"/>
    <dgm:cxn modelId="{E1653D2E-C2FA-48E2-840D-2BCC9D1CE080}" type="presParOf" srcId="{A0DB5501-ECB2-4215-A88E-10DCCB0E9E7D}" destId="{8E92A8D0-384E-406F-B879-4B4FA5A6480C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A3D822-1F30-45E3-81E5-5C6664F32DB4}">
      <dsp:nvSpPr>
        <dsp:cNvPr id="0" name=""/>
        <dsp:cNvSpPr/>
      </dsp:nvSpPr>
      <dsp:spPr>
        <a:xfrm>
          <a:off x="653517" y="366224"/>
          <a:ext cx="1852875" cy="185287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87280B-0F7F-488C-A080-9709E897C0F8}">
      <dsp:nvSpPr>
        <dsp:cNvPr id="0" name=""/>
        <dsp:cNvSpPr/>
      </dsp:nvSpPr>
      <dsp:spPr>
        <a:xfrm>
          <a:off x="1048392" y="761099"/>
          <a:ext cx="1063125" cy="10631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25CCFC-EF62-440C-9D55-5A0303498D1E}">
      <dsp:nvSpPr>
        <dsp:cNvPr id="0" name=""/>
        <dsp:cNvSpPr/>
      </dsp:nvSpPr>
      <dsp:spPr>
        <a:xfrm>
          <a:off x="61204" y="2796224"/>
          <a:ext cx="30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200" kern="1200" dirty="0"/>
            <a:t>Microfoon graag uit i.v.m. achtergrond ruis.</a:t>
          </a:r>
          <a:endParaRPr lang="en-US" sz="1200" kern="1200" dirty="0"/>
        </a:p>
      </dsp:txBody>
      <dsp:txXfrm>
        <a:off x="61204" y="2796224"/>
        <a:ext cx="3037500" cy="720000"/>
      </dsp:txXfrm>
    </dsp:sp>
    <dsp:sp modelId="{B96598D5-59F2-4486-8275-990CEACB6027}">
      <dsp:nvSpPr>
        <dsp:cNvPr id="0" name=""/>
        <dsp:cNvSpPr/>
      </dsp:nvSpPr>
      <dsp:spPr>
        <a:xfrm>
          <a:off x="4222579" y="271162"/>
          <a:ext cx="1852875" cy="185287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7355C1-69D0-4303-AC9B-7A8023F90BC9}">
      <dsp:nvSpPr>
        <dsp:cNvPr id="0" name=""/>
        <dsp:cNvSpPr/>
      </dsp:nvSpPr>
      <dsp:spPr>
        <a:xfrm>
          <a:off x="4617454" y="666037"/>
          <a:ext cx="1063125" cy="10631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63F59C-DFC8-4F44-8CA9-E828F486C8F0}">
      <dsp:nvSpPr>
        <dsp:cNvPr id="0" name=""/>
        <dsp:cNvSpPr/>
      </dsp:nvSpPr>
      <dsp:spPr>
        <a:xfrm>
          <a:off x="3630267" y="2511039"/>
          <a:ext cx="3037500" cy="1100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200" kern="1200" dirty="0"/>
            <a:t>Toestemming 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200" kern="1200" dirty="0"/>
            <a:t>voor video- en audio-opname 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200" kern="1200" dirty="0"/>
            <a:t>van het college. 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200" kern="1200" dirty="0"/>
            <a:t>Mocht je niet in beeld willen, kun je je camera uitzetten.</a:t>
          </a:r>
          <a:endParaRPr lang="en-US" sz="1200" kern="1200" dirty="0"/>
        </a:p>
      </dsp:txBody>
      <dsp:txXfrm>
        <a:off x="3630267" y="2511039"/>
        <a:ext cx="3037500" cy="1100246"/>
      </dsp:txXfrm>
    </dsp:sp>
    <dsp:sp modelId="{C1073A94-13F8-4CE9-A575-45434561168D}">
      <dsp:nvSpPr>
        <dsp:cNvPr id="0" name=""/>
        <dsp:cNvSpPr/>
      </dsp:nvSpPr>
      <dsp:spPr>
        <a:xfrm>
          <a:off x="7791642" y="366224"/>
          <a:ext cx="1852875" cy="185287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311C3A-A557-4A55-906D-87ADF8C00D5B}">
      <dsp:nvSpPr>
        <dsp:cNvPr id="0" name=""/>
        <dsp:cNvSpPr/>
      </dsp:nvSpPr>
      <dsp:spPr>
        <a:xfrm>
          <a:off x="8186517" y="761099"/>
          <a:ext cx="1063125" cy="10631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92A8D0-384E-406F-B879-4B4FA5A6480C}">
      <dsp:nvSpPr>
        <dsp:cNvPr id="0" name=""/>
        <dsp:cNvSpPr/>
      </dsp:nvSpPr>
      <dsp:spPr>
        <a:xfrm>
          <a:off x="7199329" y="2796224"/>
          <a:ext cx="30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200" kern="1200"/>
            <a:t>Chat functie voor vragen </a:t>
          </a:r>
          <a:endParaRPr lang="en-US" sz="1200" kern="1200"/>
        </a:p>
      </dsp:txBody>
      <dsp:txXfrm>
        <a:off x="7199329" y="2796224"/>
        <a:ext cx="30375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24527F-3FB4-4449-BFEA-3EE6D8C0313F}" type="datetimeFigureOut">
              <a:rPr lang="nl-NL" smtClean="0"/>
              <a:t>9-7-2020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DC957-893E-426E-9228-DCBDEF367A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4592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Capuccinomodel</a:t>
            </a:r>
            <a:endParaRPr lang="en-US" dirty="0"/>
          </a:p>
          <a:p>
            <a:r>
              <a:rPr lang="en-US" dirty="0" err="1"/>
              <a:t>Kampioen</a:t>
            </a:r>
            <a:r>
              <a:rPr lang="en-US" dirty="0"/>
              <a:t> </a:t>
            </a:r>
            <a:r>
              <a:rPr lang="en-US" dirty="0" err="1"/>
              <a:t>mantelzorg</a:t>
            </a:r>
            <a:r>
              <a:rPr lang="en-US" dirty="0"/>
              <a:t>, </a:t>
            </a:r>
            <a:r>
              <a:rPr lang="en-US" dirty="0" err="1"/>
              <a:t>vrijw</a:t>
            </a:r>
            <a:r>
              <a:rPr lang="en-US" dirty="0"/>
              <a:t> ens. </a:t>
            </a:r>
            <a:r>
              <a:rPr lang="en-US" dirty="0" err="1"/>
              <a:t>Normaalgesproken</a:t>
            </a:r>
            <a:r>
              <a:rPr lang="en-US" dirty="0"/>
              <a:t> </a:t>
            </a:r>
            <a:r>
              <a:rPr lang="en-US" dirty="0" err="1"/>
              <a:t>onzichtbaar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Wat </a:t>
            </a:r>
            <a:r>
              <a:rPr lang="en-US" dirty="0" err="1"/>
              <a:t>vond</a:t>
            </a:r>
            <a:r>
              <a:rPr lang="en-US" dirty="0"/>
              <a:t> </a:t>
            </a:r>
            <a:r>
              <a:rPr lang="en-US" dirty="0" err="1"/>
              <a:t>ik</a:t>
            </a:r>
            <a:r>
              <a:rPr lang="en-US" dirty="0"/>
              <a:t> pre corona?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5DC957-893E-426E-9228-DCBDEF367A0F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8859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 is </a:t>
            </a:r>
            <a:r>
              <a:rPr lang="en-US" dirty="0" err="1"/>
              <a:t>vraagverlgenehied</a:t>
            </a:r>
            <a:r>
              <a:rPr lang="en-US" dirty="0"/>
              <a:t>: de </a:t>
            </a:r>
            <a:r>
              <a:rPr lang="en-US" dirty="0" err="1"/>
              <a:t>schroom</a:t>
            </a:r>
            <a:r>
              <a:rPr lang="en-US" dirty="0"/>
              <a:t>, </a:t>
            </a:r>
            <a:r>
              <a:rPr lang="en-US" dirty="0" err="1"/>
              <a:t>weerzin</a:t>
            </a:r>
            <a:r>
              <a:rPr lang="en-US" dirty="0"/>
              <a:t>, </a:t>
            </a:r>
            <a:r>
              <a:rPr lang="en-US" dirty="0" err="1"/>
              <a:t>weerstand</a:t>
            </a:r>
            <a:r>
              <a:rPr lang="en-US" dirty="0"/>
              <a:t>, angst, </a:t>
            </a:r>
            <a:r>
              <a:rPr lang="en-US" dirty="0" err="1"/>
              <a:t>tegenzin</a:t>
            </a:r>
            <a:r>
              <a:rPr lang="en-US" dirty="0"/>
              <a:t> om </a:t>
            </a:r>
            <a:r>
              <a:rPr lang="en-US" dirty="0" err="1"/>
              <a:t>om</a:t>
            </a:r>
            <a:r>
              <a:rPr lang="en-US" dirty="0"/>
              <a:t> </a:t>
            </a:r>
            <a:r>
              <a:rPr lang="en-US" dirty="0" err="1"/>
              <a:t>hulp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vragen</a:t>
            </a:r>
            <a:r>
              <a:rPr lang="en-US" dirty="0"/>
              <a:t>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5DC957-893E-426E-9228-DCBDEF367A0F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5869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5ABF58-A120-4A28-B3FA-50C455F6D2E2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31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7/9/2020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‹nr.›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en plaa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526117" y="641351"/>
            <a:ext cx="10287000" cy="1223963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400" b="1">
              <a:solidFill>
                <a:schemeClr val="bg1"/>
              </a:solidFill>
              <a:latin typeface="Arial Narrow"/>
              <a:ea typeface="+mj-ea"/>
              <a:cs typeface="Arial Narrow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26117" y="641351"/>
            <a:ext cx="10287000" cy="1223963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400" b="1">
              <a:solidFill>
                <a:schemeClr val="bg1"/>
              </a:solidFill>
              <a:latin typeface="Arial Narrow"/>
              <a:ea typeface="+mj-ea"/>
              <a:cs typeface="Arial Narrow"/>
            </a:endParaRP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1526117" y="641351"/>
            <a:ext cx="10287000" cy="1223963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400" b="1">
              <a:solidFill>
                <a:schemeClr val="bg1"/>
              </a:solidFill>
              <a:latin typeface="Arial Narrow"/>
              <a:ea typeface="+mj-ea"/>
              <a:cs typeface="Arial Narrow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12800" y="2030401"/>
            <a:ext cx="4800000" cy="4095763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buFont typeface="Lucida Grande"/>
              <a:buNone/>
              <a:defRPr sz="2800"/>
            </a:lvl1pPr>
            <a:lvl2pPr marL="90000" indent="-277200">
              <a:buClr>
                <a:schemeClr val="bg2"/>
              </a:buClr>
              <a:buFont typeface="Arial"/>
              <a:buNone/>
              <a:defRPr sz="2400" baseline="0"/>
            </a:lvl2pPr>
            <a:lvl3pPr marL="90000" indent="-277200">
              <a:buClr>
                <a:schemeClr val="bg2"/>
              </a:buClr>
              <a:buFont typeface="Wingdings" charset="2"/>
              <a:buAutoNum type="arabicPlain"/>
              <a:defRPr sz="2000"/>
            </a:lvl3pPr>
            <a:lvl4pPr marL="90000" indent="-277200">
              <a:buClr>
                <a:schemeClr val="bg2"/>
              </a:buClr>
              <a:buFont typeface="Wingdings" charset="2"/>
              <a:buAutoNum type="arabicPlain"/>
              <a:defRPr sz="1800"/>
            </a:lvl4pPr>
            <a:lvl5pPr marL="90000" indent="-277200">
              <a:buClr>
                <a:schemeClr val="bg2"/>
              </a:buClr>
              <a:buFont typeface="Wingdings" charset="2"/>
              <a:buAutoNum type="arabicPlain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905152" y="2030413"/>
            <a:ext cx="4800449" cy="4095750"/>
          </a:xfrm>
          <a:prstGeom prst="rect">
            <a:avLst/>
          </a:prstGeom>
        </p:spPr>
        <p:txBody>
          <a:bodyPr/>
          <a:lstStyle>
            <a:lvl2pPr marL="270000" indent="-270000">
              <a:buFont typeface="Lucida Grande"/>
              <a:buChar char="-"/>
              <a:defRPr/>
            </a:lvl2pPr>
            <a:lvl3pPr marL="270000" indent="-270000">
              <a:buFont typeface="Lucida Grande"/>
              <a:buChar char="-"/>
              <a:defRPr/>
            </a:lvl3pPr>
            <a:lvl4pPr marL="270000" indent="-270000">
              <a:buFont typeface="Lucida Grande"/>
              <a:buChar char="-"/>
              <a:defRPr/>
            </a:lvl4pPr>
            <a:lvl5pPr marL="270000" indent="-270000">
              <a:buFont typeface="Lucida Grande"/>
              <a:buChar char="-"/>
              <a:defRPr/>
            </a:lvl5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4"/>
          </p:nvPr>
        </p:nvSpPr>
        <p:spPr>
          <a:xfrm>
            <a:off x="8737600" y="6356351"/>
            <a:ext cx="307551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E5156-1840-4E83-9983-A767FEC2FDA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294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7/9/2020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7/9/2020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‹nr.›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7/9/2020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7/9/2020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7/9/2020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7/9/2020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7/9/2020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1160EA64-D806-43AC-9DF2-F8C432F32B4C}" type="datetimeFigureOut">
              <a:rPr lang="en-US" dirty="0"/>
              <a:pPr/>
              <a:t>7/9/2020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3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7/9/2020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C25DD4D-AF7C-475A-A237-1E6041A94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802570-0D00-4312-BBAB-5C2DD60E3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4269282"/>
            <a:ext cx="8991600" cy="1264762"/>
          </a:xfrm>
        </p:spPr>
        <p:txBody>
          <a:bodyPr>
            <a:normAutofit/>
          </a:bodyPr>
          <a:lstStyle/>
          <a:p>
            <a:r>
              <a:rPr lang="nl-NL" sz="3200" dirty="0"/>
              <a:t>ONLINE-</a:t>
            </a:r>
            <a:r>
              <a:rPr lang="nl-NL" sz="3200" dirty="0" err="1"/>
              <a:t>ActualiteitencollegE</a:t>
            </a:r>
            <a:br>
              <a:rPr lang="nl-NL" sz="3200" dirty="0"/>
            </a:br>
            <a:r>
              <a:rPr lang="nl-NL" sz="3200" dirty="0" err="1"/>
              <a:t>VrAAGVERLEGENHEID</a:t>
            </a:r>
            <a:endParaRPr lang="nl-NL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BFAE02-F4D5-4384-9979-F6FA1E70CB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5688535"/>
            <a:ext cx="6801612" cy="536125"/>
          </a:xfrm>
        </p:spPr>
        <p:txBody>
          <a:bodyPr>
            <a:normAutofit/>
          </a:bodyPr>
          <a:lstStyle/>
          <a:p>
            <a:r>
              <a:rPr lang="nl-NL" sz="1800" dirty="0"/>
              <a:t>donderdag 9 juli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D803DB-5CF1-4045-9074-FA7C726F3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004" y="788045"/>
            <a:ext cx="4297680" cy="2900933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821D5B4-3869-4F10-B690-961B3A432B0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316" y="1524022"/>
            <a:ext cx="4297680" cy="14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140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43416-66A4-4EAF-937B-472DB99DD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endParaRPr lang="nl-NL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DFB649-C85B-4BFB-83D0-8A7D204EC6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 lnSpcReduction="10000"/>
          </a:bodyPr>
          <a:lstStyle/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endParaRPr lang="nl-NL" sz="2200" dirty="0"/>
          </a:p>
          <a:p>
            <a:pPr marL="0" indent="0" algn="ctr">
              <a:buNone/>
            </a:pPr>
            <a:r>
              <a:rPr lang="nl-NL" sz="8000" dirty="0"/>
              <a:t>Vragen?</a:t>
            </a:r>
          </a:p>
          <a:p>
            <a:endParaRPr lang="nl-NL" sz="1700" dirty="0"/>
          </a:p>
        </p:txBody>
      </p:sp>
      <p:pic>
        <p:nvPicPr>
          <p:cNvPr id="4" name="Picture 2" descr="Kennisplatform Sociaal Domein Noord-Holland Logo">
            <a:extLst>
              <a:ext uri="{FF2B5EF4-FFF2-40B4-BE49-F238E27FC236}">
                <a16:creationId xmlns:a16="http://schemas.microsoft.com/office/drawing/2014/main" id="{D69F837A-540E-4E7D-BF52-9B1082D76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1267" y="6254664"/>
            <a:ext cx="4616635" cy="51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327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id="{C3A694C2-50DA-401D-9E8A-3621EBF0C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64153F-C566-436A-9252-D87370121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3683000"/>
            <a:ext cx="8991600" cy="2534922"/>
          </a:xfrm>
        </p:spPr>
        <p:txBody>
          <a:bodyPr vert="horz" lIns="274320" tIns="182880" rIns="274320" bIns="182880" rtlCol="0" anchor="ctr" anchorCtr="1">
            <a:noAutofit/>
          </a:bodyPr>
          <a:lstStyle/>
          <a:p>
            <a:r>
              <a:rPr lang="en-US" sz="1800" dirty="0">
                <a:solidFill>
                  <a:srgbClr val="262626"/>
                </a:solidFill>
              </a:rPr>
              <a:t>Dank voor </a:t>
            </a:r>
            <a:r>
              <a:rPr lang="en-US" sz="1800" dirty="0" err="1">
                <a:solidFill>
                  <a:srgbClr val="262626"/>
                </a:solidFill>
              </a:rPr>
              <a:t>jullie</a:t>
            </a:r>
            <a:r>
              <a:rPr lang="en-US" sz="1800" dirty="0">
                <a:solidFill>
                  <a:srgbClr val="262626"/>
                </a:solidFill>
              </a:rPr>
              <a:t> </a:t>
            </a:r>
            <a:r>
              <a:rPr lang="en-US" sz="1800" dirty="0" err="1">
                <a:solidFill>
                  <a:srgbClr val="262626"/>
                </a:solidFill>
              </a:rPr>
              <a:t>komst</a:t>
            </a:r>
            <a:r>
              <a:rPr lang="en-US" sz="1800" dirty="0">
                <a:solidFill>
                  <a:srgbClr val="262626"/>
                </a:solidFill>
              </a:rPr>
              <a:t> </a:t>
            </a:r>
            <a:br>
              <a:rPr lang="en-US" sz="1800" dirty="0">
                <a:solidFill>
                  <a:srgbClr val="262626"/>
                </a:solidFill>
              </a:rPr>
            </a:br>
            <a:r>
              <a:rPr lang="en-US" sz="1800" dirty="0" err="1">
                <a:solidFill>
                  <a:srgbClr val="262626"/>
                </a:solidFill>
              </a:rPr>
              <a:t>en</a:t>
            </a:r>
            <a:r>
              <a:rPr lang="en-US" sz="1800" dirty="0">
                <a:solidFill>
                  <a:srgbClr val="262626"/>
                </a:solidFill>
              </a:rPr>
              <a:t> tot </a:t>
            </a:r>
            <a:r>
              <a:rPr lang="en-US" sz="1800" dirty="0" err="1">
                <a:solidFill>
                  <a:srgbClr val="262626"/>
                </a:solidFill>
              </a:rPr>
              <a:t>ziens</a:t>
            </a:r>
            <a:r>
              <a:rPr lang="en-US" sz="1800" dirty="0">
                <a:solidFill>
                  <a:srgbClr val="262626"/>
                </a:solidFill>
              </a:rPr>
              <a:t>!</a:t>
            </a:r>
            <a:br>
              <a:rPr lang="en-US" sz="1800" dirty="0">
                <a:solidFill>
                  <a:srgbClr val="262626"/>
                </a:solidFill>
              </a:rPr>
            </a:br>
            <a:br>
              <a:rPr lang="en-US" sz="1800" dirty="0">
                <a:solidFill>
                  <a:srgbClr val="00B0F0"/>
                </a:solidFill>
              </a:rPr>
            </a:br>
            <a:br>
              <a:rPr lang="en-US" sz="1800" dirty="0">
                <a:solidFill>
                  <a:srgbClr val="00B0F0"/>
                </a:solidFill>
              </a:rPr>
            </a:br>
            <a:br>
              <a:rPr lang="en-US" sz="1800" dirty="0">
                <a:solidFill>
                  <a:srgbClr val="262626"/>
                </a:solidFill>
              </a:rPr>
            </a:br>
            <a:r>
              <a:rPr lang="en-US" sz="1800" dirty="0">
                <a:solidFill>
                  <a:srgbClr val="262626"/>
                </a:solidFill>
              </a:rPr>
              <a:t>kennisplatform.socialwork@inholland.nl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DC975E6-6AEC-4A39-8220-E71C8F89BE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28" y="640078"/>
            <a:ext cx="9928743" cy="286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399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33E97-B607-4995-BE1A-83BF88CFE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</p:spPr>
        <p:txBody>
          <a:bodyPr>
            <a:normAutofit/>
          </a:bodyPr>
          <a:lstStyle/>
          <a:p>
            <a:r>
              <a:rPr lang="nl-NL"/>
              <a:t>MS teams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1164A68-9400-46C3-8EDB-FF90E5B32E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4436600"/>
              </p:ext>
            </p:extLst>
          </p:nvPr>
        </p:nvGraphicFramePr>
        <p:xfrm>
          <a:off x="946984" y="2638423"/>
          <a:ext cx="10298034" cy="3882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21962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id="{0BD5FDBB-C06B-45CF-93E6-E266D3285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072915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A4E7F-782B-46E1-AC7B-62D28E452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019" y="1380067"/>
            <a:ext cx="4668253" cy="2643293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dirty="0"/>
              <a:t>In </a:t>
            </a:r>
            <a:r>
              <a:rPr lang="en-US" dirty="0" err="1"/>
              <a:t>gesprek</a:t>
            </a:r>
            <a:r>
              <a:rPr lang="en-US" dirty="0"/>
              <a:t> met…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741E170-0C1C-411F-9858-1E7B5DFE6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3032" y="640080"/>
            <a:ext cx="4818888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CEC1E1C-6601-404D-A4D5-74B4881DC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77586" y="806357"/>
            <a:ext cx="4511266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915185A-AA3B-4E26-85E5-7F7E3E477194}"/>
              </a:ext>
            </a:extLst>
          </p:cNvPr>
          <p:cNvSpPr txBox="1"/>
          <p:nvPr/>
        </p:nvSpPr>
        <p:spPr>
          <a:xfrm>
            <a:off x="7110455" y="828871"/>
            <a:ext cx="404552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4988" lvl="1" indent="-358775">
              <a:buFont typeface="Arial" panose="020B0604020202020204" pitchFamily="34" charset="0"/>
              <a:buChar char="•"/>
            </a:pPr>
            <a:r>
              <a:rPr lang="nl-NL" sz="2000" dirty="0"/>
              <a:t>Lilian Linders, Lector Empowerment en Professionalisering Inholland. </a:t>
            </a:r>
          </a:p>
          <a:p>
            <a:pPr marL="534988" lvl="1" indent="-358775"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534988" lvl="1" indent="-358775">
              <a:buFont typeface="Arial" panose="020B0604020202020204" pitchFamily="34" charset="0"/>
              <a:buChar char="•"/>
            </a:pPr>
            <a:r>
              <a:rPr lang="nl-NL" sz="2000" dirty="0"/>
              <a:t>Ingrid </a:t>
            </a:r>
            <a:r>
              <a:rPr lang="nl-NL" sz="2000" dirty="0" err="1"/>
              <a:t>Swaakman</a:t>
            </a:r>
            <a:r>
              <a:rPr lang="nl-NL" sz="2000" dirty="0"/>
              <a:t>: opbouwwerker in sociaal wijkteam bij Haarlem Effect</a:t>
            </a:r>
          </a:p>
          <a:p>
            <a:pPr marL="534988" lvl="1" indent="-358775"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534988" lvl="1" indent="-358775">
              <a:buFont typeface="Arial" panose="020B0604020202020204" pitchFamily="34" charset="0"/>
              <a:buChar char="•"/>
            </a:pPr>
            <a:r>
              <a:rPr lang="nl-NL" sz="2000" dirty="0"/>
              <a:t>Meneer de Vries. Bewoner van Haarlem en regelmatig aanwezig bij de AC. </a:t>
            </a:r>
          </a:p>
          <a:p>
            <a:pPr marL="534988" lvl="1" indent="-358775"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534988" lvl="1" indent="-358775">
              <a:buFont typeface="Arial" panose="020B0604020202020204" pitchFamily="34" charset="0"/>
              <a:buChar char="•"/>
            </a:pPr>
            <a:r>
              <a:rPr lang="nl-NL" sz="2000" u="sng" dirty="0"/>
              <a:t>Jullie als deelnemers</a:t>
            </a:r>
            <a:r>
              <a:rPr lang="nl-NL" sz="2000" dirty="0"/>
              <a:t>, schrijf je suggesties in de chat en dan nodigt de gespreksleider je uit voor toelichting!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07682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CC8E3392-8CBF-46E2-ACA0-B0C522C59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sz="4000" b="1" dirty="0"/>
              <a:t>Het zit wel snor met de hulpbereidheid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DFB649-C85B-4BFB-83D0-8A7D204EC6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L="0" indent="0">
              <a:buNone/>
            </a:pPr>
            <a:endParaRPr lang="nl-NL" sz="6400" dirty="0"/>
          </a:p>
          <a:p>
            <a:pPr marL="0" indent="0">
              <a:buNone/>
            </a:pPr>
            <a:endParaRPr lang="nl-NL" sz="6400" dirty="0"/>
          </a:p>
          <a:p>
            <a:pPr marL="0" indent="0">
              <a:buNone/>
            </a:pPr>
            <a:endParaRPr lang="nl-NL" sz="1800" dirty="0"/>
          </a:p>
          <a:p>
            <a:pPr marL="0" indent="0">
              <a:buNone/>
            </a:pPr>
            <a:endParaRPr lang="nl-NL" sz="1800" dirty="0"/>
          </a:p>
          <a:p>
            <a:pPr marL="0" indent="0">
              <a:buNone/>
            </a:pPr>
            <a:endParaRPr lang="nl-NL" sz="1800" dirty="0"/>
          </a:p>
        </p:txBody>
      </p:sp>
      <p:pic>
        <p:nvPicPr>
          <p:cNvPr id="4" name="Picture 2" descr="Kennisplatform Sociaal Domein Noord-Holland Logo">
            <a:extLst>
              <a:ext uri="{FF2B5EF4-FFF2-40B4-BE49-F238E27FC236}">
                <a16:creationId xmlns:a16="http://schemas.microsoft.com/office/drawing/2014/main" id="{D69F837A-540E-4E7D-BF52-9B1082D76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911" y="6088997"/>
            <a:ext cx="6135827" cy="77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kopje_cappucino">
            <a:extLst>
              <a:ext uri="{FF2B5EF4-FFF2-40B4-BE49-F238E27FC236}">
                <a16:creationId xmlns:a16="http://schemas.microsoft.com/office/drawing/2014/main" id="{52609317-EB04-4FDE-AC4A-EF9E49602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8211" y="2044700"/>
            <a:ext cx="43434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6304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43416-66A4-4EAF-937B-472DB99DD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nl-NL" b="1" dirty="0"/>
              <a:t>Geïndividualiseerd buurschap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DFB649-C85B-4BFB-83D0-8A7D204EC6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 lnSpcReduction="10000"/>
          </a:bodyPr>
          <a:lstStyle/>
          <a:p>
            <a:endParaRPr lang="nl-NL" sz="2200" dirty="0"/>
          </a:p>
          <a:p>
            <a:r>
              <a:rPr lang="nl-NL" dirty="0"/>
              <a:t>We houden rekening met privacy</a:t>
            </a:r>
            <a:br>
              <a:rPr lang="nl-NL" dirty="0"/>
            </a:br>
            <a:endParaRPr lang="nl-NL" dirty="0"/>
          </a:p>
          <a:p>
            <a:r>
              <a:rPr lang="nl-NL" dirty="0"/>
              <a:t>Mensen helpen één op één</a:t>
            </a:r>
            <a:br>
              <a:rPr lang="nl-NL" dirty="0"/>
            </a:br>
            <a:endParaRPr lang="nl-NL" dirty="0"/>
          </a:p>
          <a:p>
            <a:r>
              <a:rPr lang="nl-NL" dirty="0"/>
              <a:t>Basis is persoonlijke relatie en vertrouwen</a:t>
            </a:r>
            <a:br>
              <a:rPr lang="nl-NL" dirty="0"/>
            </a:br>
            <a:endParaRPr lang="nl-NL" dirty="0">
              <a:ea typeface="Times New Roman" panose="02020603050405020304" pitchFamily="18" charset="0"/>
            </a:endParaRPr>
          </a:p>
          <a:p>
            <a:r>
              <a:rPr lang="nl-NL" dirty="0"/>
              <a:t>Slecht zichtbaar en nadeel voor (kwetsbare) bewoners met weinig sociale contacten</a:t>
            </a:r>
          </a:p>
          <a:p>
            <a:endParaRPr lang="nl-NL" sz="2200" dirty="0"/>
          </a:p>
          <a:p>
            <a:endParaRPr lang="nl-NL" sz="2200" dirty="0"/>
          </a:p>
          <a:p>
            <a:endParaRPr lang="nl-NL" sz="1700" dirty="0"/>
          </a:p>
        </p:txBody>
      </p:sp>
      <p:pic>
        <p:nvPicPr>
          <p:cNvPr id="4" name="Picture 2" descr="Kennisplatform Sociaal Domein Noord-Holland Logo">
            <a:extLst>
              <a:ext uri="{FF2B5EF4-FFF2-40B4-BE49-F238E27FC236}">
                <a16:creationId xmlns:a16="http://schemas.microsoft.com/office/drawing/2014/main" id="{D69F837A-540E-4E7D-BF52-9B1082D76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1267" y="6254664"/>
            <a:ext cx="4616635" cy="51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009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43416-66A4-4EAF-937B-472DB99DD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nl-NL" b="1" dirty="0"/>
              <a:t>Latent buurschap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DFB649-C85B-4BFB-83D0-8A7D204EC6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endParaRPr lang="nl-NL" sz="2200" dirty="0"/>
          </a:p>
          <a:p>
            <a:r>
              <a:rPr lang="nl-NL" b="1" dirty="0"/>
              <a:t>Vraagverlegenheid</a:t>
            </a:r>
            <a:br>
              <a:rPr lang="nl-NL" dirty="0"/>
            </a:br>
            <a:endParaRPr lang="nl-NL" dirty="0"/>
          </a:p>
          <a:p>
            <a:r>
              <a:rPr lang="nl-NL" dirty="0"/>
              <a:t>Aanbodschroom (handelingsverlegenheid)</a:t>
            </a:r>
            <a:br>
              <a:rPr lang="nl-NL" dirty="0"/>
            </a:br>
            <a:endParaRPr lang="nl-NL" dirty="0"/>
          </a:p>
          <a:p>
            <a:r>
              <a:rPr lang="nl-NL" dirty="0"/>
              <a:t>Acceptatieschroom</a:t>
            </a:r>
            <a:br>
              <a:rPr lang="nl-NL" dirty="0"/>
            </a:br>
            <a:endParaRPr lang="nl-NL" dirty="0"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nl-NL" sz="2200" dirty="0"/>
          </a:p>
          <a:p>
            <a:endParaRPr lang="nl-NL" sz="2200" dirty="0"/>
          </a:p>
          <a:p>
            <a:endParaRPr lang="nl-NL" sz="1700" dirty="0"/>
          </a:p>
        </p:txBody>
      </p:sp>
      <p:pic>
        <p:nvPicPr>
          <p:cNvPr id="4" name="Picture 2" descr="Kennisplatform Sociaal Domein Noord-Holland Logo">
            <a:extLst>
              <a:ext uri="{FF2B5EF4-FFF2-40B4-BE49-F238E27FC236}">
                <a16:creationId xmlns:a16="http://schemas.microsoft.com/office/drawing/2014/main" id="{D69F837A-540E-4E7D-BF52-9B1082D76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1267" y="6254664"/>
            <a:ext cx="4616635" cy="51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347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43416-66A4-4EAF-937B-472DB99DD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b="1" dirty="0"/>
              <a:t>W</a:t>
            </a:r>
            <a:r>
              <a:rPr lang="nl-NL" b="1" dirty="0" err="1"/>
              <a:t>aarom</a:t>
            </a:r>
            <a:r>
              <a:rPr lang="nl-NL" b="1" dirty="0"/>
              <a:t> is vragen om hulp moeilijk?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DFB649-C85B-4BFB-83D0-8A7D204EC6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 fontScale="70000" lnSpcReduction="20000"/>
          </a:bodyPr>
          <a:lstStyle/>
          <a:p>
            <a:r>
              <a:rPr lang="nl-NL" dirty="0"/>
              <a:t>Angst voor afhankelijkheid</a:t>
            </a:r>
            <a:br>
              <a:rPr lang="nl-NL" dirty="0"/>
            </a:br>
            <a:endParaRPr lang="nl-NL" dirty="0"/>
          </a:p>
          <a:p>
            <a:r>
              <a:rPr lang="nl-NL" dirty="0"/>
              <a:t>Ik kan niks terugdoen</a:t>
            </a:r>
            <a:br>
              <a:rPr lang="nl-NL" dirty="0"/>
            </a:br>
            <a:endParaRPr lang="nl-NL" dirty="0"/>
          </a:p>
          <a:p>
            <a:r>
              <a:rPr lang="nl-NL" dirty="0"/>
              <a:t>Geven is veel gemakkelijker</a:t>
            </a:r>
            <a:br>
              <a:rPr lang="nl-NL" dirty="0"/>
            </a:br>
            <a:endParaRPr lang="nl-NL" dirty="0"/>
          </a:p>
          <a:p>
            <a:r>
              <a:rPr lang="nl-NL" dirty="0"/>
              <a:t>In controle willen blijven</a:t>
            </a:r>
            <a:br>
              <a:rPr lang="nl-NL" dirty="0"/>
            </a:br>
            <a:endParaRPr lang="nl-NL" dirty="0"/>
          </a:p>
          <a:p>
            <a:r>
              <a:rPr lang="nl-NL" dirty="0"/>
              <a:t>Accent op Eigen Kracht</a:t>
            </a:r>
          </a:p>
          <a:p>
            <a:endParaRPr lang="nl-NL" dirty="0"/>
          </a:p>
          <a:p>
            <a:r>
              <a:rPr lang="nl-NL" dirty="0"/>
              <a:t>Niet veilig</a:t>
            </a:r>
            <a:br>
              <a:rPr lang="nl-NL" dirty="0"/>
            </a:br>
            <a:endParaRPr lang="nl-NL" dirty="0">
              <a:ea typeface="Times New Roman" panose="02020603050405020304" pitchFamily="18" charset="0"/>
            </a:endParaRPr>
          </a:p>
          <a:p>
            <a:r>
              <a:rPr lang="nl-NL" dirty="0"/>
              <a:t>Negatief beeld van de samenleving</a:t>
            </a:r>
          </a:p>
          <a:p>
            <a:endParaRPr lang="nl-NL" sz="2200" dirty="0"/>
          </a:p>
          <a:p>
            <a:endParaRPr lang="nl-NL" sz="1700" dirty="0"/>
          </a:p>
        </p:txBody>
      </p:sp>
      <p:pic>
        <p:nvPicPr>
          <p:cNvPr id="4" name="Picture 2" descr="Kennisplatform Sociaal Domein Noord-Holland Logo">
            <a:extLst>
              <a:ext uri="{FF2B5EF4-FFF2-40B4-BE49-F238E27FC236}">
                <a16:creationId xmlns:a16="http://schemas.microsoft.com/office/drawing/2014/main" id="{D69F837A-540E-4E7D-BF52-9B1082D76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1267" y="6254664"/>
            <a:ext cx="4616635" cy="51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488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43416-66A4-4EAF-937B-472DB99DD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b="1" dirty="0"/>
              <a:t>Wat </a:t>
            </a:r>
            <a:r>
              <a:rPr lang="en-US" b="1" dirty="0" err="1"/>
              <a:t>leren</a:t>
            </a:r>
            <a:r>
              <a:rPr lang="en-US" b="1" dirty="0"/>
              <a:t> we van corona?</a:t>
            </a:r>
            <a:endParaRPr lang="nl-NL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DFB649-C85B-4BFB-83D0-8A7D204EC6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endParaRPr lang="nl-NL" dirty="0"/>
          </a:p>
          <a:p>
            <a:r>
              <a:rPr lang="nl-NL" dirty="0"/>
              <a:t>Nood activeert latente hulpbereidheid</a:t>
            </a:r>
            <a:br>
              <a:rPr lang="nl-NL" dirty="0"/>
            </a:br>
            <a:endParaRPr lang="nl-NL" dirty="0"/>
          </a:p>
          <a:p>
            <a:r>
              <a:rPr lang="nl-NL" dirty="0" err="1"/>
              <a:t>Anndacht</a:t>
            </a:r>
            <a:r>
              <a:rPr lang="nl-NL" dirty="0"/>
              <a:t> voor hulpaanbod belangrijk</a:t>
            </a:r>
            <a:br>
              <a:rPr lang="nl-NL" dirty="0"/>
            </a:br>
            <a:endParaRPr lang="nl-NL" dirty="0"/>
          </a:p>
          <a:p>
            <a:r>
              <a:rPr lang="nl-NL" dirty="0"/>
              <a:t>Trots op zelfredzaamheid niet ‘doorbreken’</a:t>
            </a:r>
            <a:br>
              <a:rPr lang="nl-NL" dirty="0"/>
            </a:br>
            <a:endParaRPr lang="nl-NL" dirty="0"/>
          </a:p>
          <a:p>
            <a:r>
              <a:rPr lang="nl-NL" dirty="0"/>
              <a:t>Kleine gebaren grote betekenis</a:t>
            </a:r>
            <a:br>
              <a:rPr lang="nl-NL" dirty="0"/>
            </a:br>
            <a:endParaRPr lang="nl-NL" dirty="0"/>
          </a:p>
          <a:p>
            <a:endParaRPr lang="nl-NL" dirty="0"/>
          </a:p>
          <a:p>
            <a:endParaRPr lang="nl-NL" sz="2200" dirty="0"/>
          </a:p>
          <a:p>
            <a:endParaRPr lang="nl-NL" sz="1700" dirty="0"/>
          </a:p>
        </p:txBody>
      </p:sp>
      <p:pic>
        <p:nvPicPr>
          <p:cNvPr id="4" name="Picture 2" descr="Kennisplatform Sociaal Domein Noord-Holland Logo">
            <a:extLst>
              <a:ext uri="{FF2B5EF4-FFF2-40B4-BE49-F238E27FC236}">
                <a16:creationId xmlns:a16="http://schemas.microsoft.com/office/drawing/2014/main" id="{D69F837A-540E-4E7D-BF52-9B1082D76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1267" y="6254664"/>
            <a:ext cx="4616635" cy="51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666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43416-66A4-4EAF-937B-472DB99DD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nl-NL" b="1" dirty="0"/>
              <a:t>Duurzame aanwezigheid in de wijk belangrijk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DFB649-C85B-4BFB-83D0-8A7D204EC6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r>
              <a:rPr lang="nl-NL" dirty="0"/>
              <a:t>Voor het versterken van wederkerigheid</a:t>
            </a:r>
            <a:br>
              <a:rPr lang="nl-NL" dirty="0"/>
            </a:br>
            <a:endParaRPr lang="nl-NL" dirty="0"/>
          </a:p>
          <a:p>
            <a:r>
              <a:rPr lang="nl-NL" dirty="0"/>
              <a:t>Bouwend aan vertrouwen</a:t>
            </a:r>
            <a:br>
              <a:rPr lang="nl-NL" dirty="0"/>
            </a:br>
            <a:endParaRPr lang="nl-NL" dirty="0"/>
          </a:p>
          <a:p>
            <a:r>
              <a:rPr lang="nl-NL" dirty="0"/>
              <a:t>Zodat de hulpvraag niet altijd gesteld hoeft te worden</a:t>
            </a:r>
            <a:br>
              <a:rPr lang="nl-NL" dirty="0"/>
            </a:br>
            <a:endParaRPr lang="nl-NL" dirty="0"/>
          </a:p>
          <a:p>
            <a:r>
              <a:rPr lang="nl-NL" dirty="0"/>
              <a:t>En voor de gevers: accepteer een wederdienst</a:t>
            </a:r>
            <a:br>
              <a:rPr lang="nl-NL" dirty="0"/>
            </a:br>
            <a:endParaRPr lang="nl-NL" dirty="0"/>
          </a:p>
          <a:p>
            <a:r>
              <a:rPr lang="nl-NL" dirty="0"/>
              <a:t>Eropaf waar nodig creatief f2f</a:t>
            </a:r>
          </a:p>
          <a:p>
            <a:endParaRPr lang="nl-NL" sz="2200" dirty="0"/>
          </a:p>
          <a:p>
            <a:endParaRPr lang="nl-NL" sz="1700" dirty="0"/>
          </a:p>
        </p:txBody>
      </p:sp>
      <p:pic>
        <p:nvPicPr>
          <p:cNvPr id="4" name="Picture 2" descr="Kennisplatform Sociaal Domein Noord-Holland Logo">
            <a:extLst>
              <a:ext uri="{FF2B5EF4-FFF2-40B4-BE49-F238E27FC236}">
                <a16:creationId xmlns:a16="http://schemas.microsoft.com/office/drawing/2014/main" id="{D69F837A-540E-4E7D-BF52-9B1082D76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1267" y="6254664"/>
            <a:ext cx="4616635" cy="51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176663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875FF333EDBC4B9817FCA80C7FCDA3" ma:contentTypeVersion="14" ma:contentTypeDescription="Een nieuw document maken." ma:contentTypeScope="" ma:versionID="ffd85baa63add6f8dc80b6eabfef5b56">
  <xsd:schema xmlns:xsd="http://www.w3.org/2001/XMLSchema" xmlns:xs="http://www.w3.org/2001/XMLSchema" xmlns:p="http://schemas.microsoft.com/office/2006/metadata/properties" xmlns:ns1="http://schemas.microsoft.com/sharepoint/v3" xmlns:ns2="1ad1ea30-31e0-447b-bf20-ba94c9c4633a" xmlns:ns3="aadb289c-49a7-49f6-b39f-9c4f1992dfe0" targetNamespace="http://schemas.microsoft.com/office/2006/metadata/properties" ma:root="true" ma:fieldsID="c39a80f4bd127e88ef35e94d8364873b" ns1:_="" ns2:_="" ns3:_="">
    <xsd:import namespace="http://schemas.microsoft.com/sharepoint/v3"/>
    <xsd:import namespace="1ad1ea30-31e0-447b-bf20-ba94c9c4633a"/>
    <xsd:import namespace="aadb289c-49a7-49f6-b39f-9c4f1992dfe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Eigenschappen van het geïntegreerd beleid voor naleving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Actie van de gebruikersinterface van het geïntegreerd beleid voor naleving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d1ea30-31e0-447b-bf20-ba94c9c463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db289c-49a7-49f6-b39f-9c4f1992dfe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2165949-EEDF-463F-A8BD-0D8A6D99178C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8EA3A3CD-1740-4929-A0F7-91CFF751C60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459B0C3-5992-4C5B-8C40-3E73A0657A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ad1ea30-31e0-447b-bf20-ba94c9c4633a"/>
    <ds:schemaRef ds:uri="aadb289c-49a7-49f6-b39f-9c4f1992dfe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324</Words>
  <Application>Microsoft Office PowerPoint</Application>
  <PresentationFormat>Breedbeeld</PresentationFormat>
  <Paragraphs>70</Paragraphs>
  <Slides>11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8" baseType="lpstr">
      <vt:lpstr>Arial</vt:lpstr>
      <vt:lpstr>Arial Narrow</vt:lpstr>
      <vt:lpstr>Calibri</vt:lpstr>
      <vt:lpstr>Gill Sans MT</vt:lpstr>
      <vt:lpstr>Lucida Grande</vt:lpstr>
      <vt:lpstr>Wingdings</vt:lpstr>
      <vt:lpstr>Parcel</vt:lpstr>
      <vt:lpstr>ONLINE-ActualiteitencollegE VrAAGVERLEGENHEID</vt:lpstr>
      <vt:lpstr>MS teams</vt:lpstr>
      <vt:lpstr>In gesprek met…</vt:lpstr>
      <vt:lpstr>Het zit wel snor met de hulpbereidheid</vt:lpstr>
      <vt:lpstr>Geïndividualiseerd buurschap</vt:lpstr>
      <vt:lpstr>Latent buurschap</vt:lpstr>
      <vt:lpstr>Waarom is vragen om hulp moeilijk?</vt:lpstr>
      <vt:lpstr>Wat leren we van corona?</vt:lpstr>
      <vt:lpstr>Duurzame aanwezigheid in de wijk belangrijk</vt:lpstr>
      <vt:lpstr>PowerPoint-presentatie</vt:lpstr>
      <vt:lpstr>Dank voor jullie komst  en tot ziens!    kennisplatform.socialwork@inholland.nl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 teams</dc:title>
  <dc:creator>Maisha van Pinxteren</dc:creator>
  <cp:lastModifiedBy>Tineke de Wit</cp:lastModifiedBy>
  <cp:revision>1</cp:revision>
  <dcterms:created xsi:type="dcterms:W3CDTF">2020-07-06T12:00:02Z</dcterms:created>
  <dcterms:modified xsi:type="dcterms:W3CDTF">2020-07-09T09:39:31Z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0x01010094875FF333EDBC4B9817FCA80C7FCDA3</vt:lpwstr>
  </property>
</Properties>
</file>